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66" r:id="rId2"/>
    <p:sldId id="297" r:id="rId3"/>
    <p:sldId id="285" r:id="rId4"/>
    <p:sldId id="286" r:id="rId5"/>
    <p:sldId id="298" r:id="rId6"/>
    <p:sldId id="287" r:id="rId7"/>
    <p:sldId id="289" r:id="rId8"/>
    <p:sldId id="294" r:id="rId9"/>
    <p:sldId id="290" r:id="rId10"/>
    <p:sldId id="291" r:id="rId11"/>
    <p:sldId id="292" r:id="rId12"/>
    <p:sldId id="293" r:id="rId13"/>
    <p:sldId id="257" r:id="rId14"/>
    <p:sldId id="282" r:id="rId15"/>
    <p:sldId id="283" r:id="rId16"/>
    <p:sldId id="284" r:id="rId17"/>
    <p:sldId id="260" r:id="rId18"/>
    <p:sldId id="273" r:id="rId19"/>
    <p:sldId id="276" r:id="rId20"/>
    <p:sldId id="279" r:id="rId21"/>
    <p:sldId id="299" r:id="rId22"/>
  </p:sldIdLst>
  <p:sldSz cx="9144000" cy="6858000" type="screen4x3"/>
  <p:notesSz cx="6881813" cy="100028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864" y="20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/>
      <dgm:spPr/>
      <dgm:t>
        <a:bodyPr/>
        <a:lstStyle/>
        <a:p>
          <a:pPr algn="thaiDist"/>
          <a:r>
            <a: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1 </a:t>
          </a:r>
          <a:r>
            <a:rPr lang="th-TH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กำหนดโครงสร้างและผู้รับผิดชอบการพัฒนาบุคลากรของจังหวัด ให้ชัดเจน และมีคณะกรรมการพัฒนาบุคลากรของจังหวัด ซึ่งมีองค์ประกอบจากหน่วยงานทุกระดับภายในจังหวัด ดำเนินการค้นหาจุดแข็งและโอกาสการพัฒนาของบุคลากร </a:t>
          </a:r>
          <a:endParaRPr lang="th-TH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907E214-7195-4D4E-B66D-A85B29A84B54}">
      <dgm:prSet phldrT="[Text]"/>
      <dgm:spPr/>
      <dgm:t>
        <a:bodyPr/>
        <a:lstStyle/>
        <a:p>
          <a:r>
            <a:rPr lang="th-TH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1.1 คณะกรรมการพัฒนาบุคลากรของจังหวัดมีองค์ประกอบของภาคีเครือข่ายในพื้นที่  </a:t>
          </a:r>
          <a:endParaRPr lang="th-TH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8E52D18C-0355-4E2D-A05F-AA8A06AE2A7C}">
      <dgm:prSet phldrT="[Text]"/>
      <dgm:spPr/>
      <dgm:t>
        <a:bodyPr/>
        <a:lstStyle/>
        <a:p>
          <a:r>
            <a:rPr lang="th-TH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1.2 คณะกรรมการฯ ร่วมดำเนินการค้นหาจุดแข็งและโอกาสของการบริหารจัดการการพัฒนาบุคลากร</a:t>
          </a:r>
          <a:r>
            <a:rPr lang="en-US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(SWOT Analysis)</a:t>
          </a:r>
          <a:r>
            <a:rPr lang="th-TH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 วิเคราะห์(</a:t>
          </a:r>
          <a:r>
            <a:rPr lang="en-US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Need Assessment) </a:t>
          </a:r>
          <a:r>
            <a:rPr lang="th-TH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เช่น  นโยบายด้าน </a:t>
          </a:r>
          <a:r>
            <a:rPr lang="en-US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HRD </a:t>
          </a:r>
          <a:r>
            <a:rPr lang="th-TH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ของเขตสุขภาพ   แผนกำลังคนของเขตสุขภาพ  ปัญหาการจัดบริการสุขภาพ ปัญหาการบริหารจัดการ เป็นต้น</a:t>
          </a:r>
          <a:endParaRPr lang="th-TH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EB650E81-F5BC-4F7A-B57B-6904438B7024}" type="parTrans" cxnId="{60DD028D-E4B3-4FDD-B918-F857055CB98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210343D1-2BC2-4B50-BD9A-436FDAC45007}" type="sibTrans" cxnId="{60DD028D-E4B3-4FDD-B918-F857055CB98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97948" custLinFactNeighborX="1075" custLinFactNeighborY="1834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3F2EC9D-CFCA-456C-A08B-2AEAFFFA30ED}" type="presOf" srcId="{8E52D18C-0355-4E2D-A05F-AA8A06AE2A7C}" destId="{CA883112-9178-4803-811E-1925568503B1}" srcOrd="0" destOrd="1" presId="urn:microsoft.com/office/officeart/2005/8/layout/vList2"/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3BF4E936-268E-4026-83EB-0C92DB473072}" type="presOf" srcId="{CDCBD8A0-46EE-45D9-B64C-FCDAA9A69BA3}" destId="{31E41981-0109-4B99-AF80-98F7FF03BBAC}" srcOrd="0" destOrd="0" presId="urn:microsoft.com/office/officeart/2005/8/layout/vList2"/>
    <dgm:cxn modelId="{A96976C6-2C25-4626-9973-3A73892AC346}" type="presOf" srcId="{C907E214-7195-4D4E-B66D-A85B29A84B54}" destId="{CA883112-9178-4803-811E-1925568503B1}" srcOrd="0" destOrd="0" presId="urn:microsoft.com/office/officeart/2005/8/layout/vList2"/>
    <dgm:cxn modelId="{5D65F348-BB12-41F9-A3F0-A713B981D728}" type="presOf" srcId="{64862F2E-A749-4F46-86AD-FA2C8F7ED132}" destId="{CA27A03E-D4EF-401F-B3E1-6C9179FB27AC}" srcOrd="0" destOrd="0" presId="urn:microsoft.com/office/officeart/2005/8/layout/vList2"/>
    <dgm:cxn modelId="{60DD028D-E4B3-4FDD-B918-F857055CB98D}" srcId="{CDCBD8A0-46EE-45D9-B64C-FCDAA9A69BA3}" destId="{8E52D18C-0355-4E2D-A05F-AA8A06AE2A7C}" srcOrd="1" destOrd="0" parTransId="{EB650E81-F5BC-4F7A-B57B-6904438B7024}" sibTransId="{210343D1-2BC2-4B50-BD9A-436FDAC45007}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44FCD828-0571-4710-8883-66B394A990EE}" type="presParOf" srcId="{CA27A03E-D4EF-401F-B3E1-6C9179FB27AC}" destId="{31E41981-0109-4B99-AF80-98F7FF03BBAC}" srcOrd="0" destOrd="0" presId="urn:microsoft.com/office/officeart/2005/8/layout/vList2"/>
    <dgm:cxn modelId="{606C320A-2C7C-496C-A301-C4469C022E16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/>
      <dgm:spPr/>
      <dgm:t>
        <a:bodyPr/>
        <a:lstStyle/>
        <a:p>
          <a:pPr algn="thaiDist">
            <a:lnSpc>
              <a:spcPct val="100000"/>
            </a:lnSpc>
            <a:spcAft>
              <a:spcPts val="0"/>
            </a:spcAft>
          </a:pPr>
          <a:r>
            <a:rPr lang="th-TH" b="1" spc="-5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2 </a:t>
          </a:r>
          <a:r>
            <a:rPr lang="th-TH" spc="-5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การจัดทำแผนพัฒนาบุคลากรอย่างมีคุณภาพ</a:t>
          </a:r>
          <a:r>
            <a:rPr lang="th-TH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ครอบคลุมสถานบริการทุกระดับ ทุกกลุ่มเป้าหมาย                                           (สายบริหาร สายวิชาชีพและสายสนับสนุน) และดำเนินการพัฒนาบุคลากร</a:t>
          </a: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907E214-7195-4D4E-B66D-A85B29A84B54}">
      <dgm:prSet phldrT="[Text]" custT="1"/>
      <dgm:spPr/>
      <dgm:t>
        <a:bodyPr/>
        <a:lstStyle/>
        <a:p>
          <a:pPr marL="228600" marR="0" indent="0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None/>
            <a:tabLst/>
            <a:defRPr/>
          </a:pP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2.1 แผนพัฒนาบุคลากรและแผนจัดสรรงบประมาณด้านการพัฒนาบุคลากร และนำแผนฯ สู่การปฏิบัติ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2AF4A5E2-34A5-43E1-A446-2FBC5BA02071}">
      <dgm:prSet phldrT="[Text]" custT="1"/>
      <dgm:spPr/>
      <dgm:t>
        <a:bodyPr/>
        <a:lstStyle/>
        <a:p>
          <a:pPr marL="228600" marR="0" indent="0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None/>
            <a:tabLst/>
            <a:defRPr/>
          </a:pP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2.2 ผลการพัฒนาบุคลากรตามแผนฯ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3E24A906-BC04-4F2F-81D3-5E58C2082006}" type="parTrans" cxnId="{AC84B2C5-82C2-4938-8621-9E80B329BA01}">
      <dgm:prSet/>
      <dgm:spPr/>
      <dgm:t>
        <a:bodyPr/>
        <a:lstStyle/>
        <a:p>
          <a:endParaRPr lang="th-TH"/>
        </a:p>
      </dgm:t>
    </dgm:pt>
    <dgm:pt modelId="{A122CA1C-4D74-40D8-91C7-1A98D966D983}" type="sibTrans" cxnId="{AC84B2C5-82C2-4938-8621-9E80B329BA01}">
      <dgm:prSet/>
      <dgm:spPr/>
      <dgm:t>
        <a:bodyPr/>
        <a:lstStyle/>
        <a:p>
          <a:endParaRPr lang="th-TH"/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89270" custLinFactNeighborX="54" custLinFactNeighborY="-701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 custLinFactNeighborX="54" custLinFactNeighborY="538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3266463-A7B7-485E-B8A1-0894DF26E42D}" type="presOf" srcId="{CDCBD8A0-46EE-45D9-B64C-FCDAA9A69BA3}" destId="{31E41981-0109-4B99-AF80-98F7FF03BBAC}" srcOrd="0" destOrd="0" presId="urn:microsoft.com/office/officeart/2005/8/layout/vList2"/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AC84B2C5-82C2-4938-8621-9E80B329BA01}" srcId="{CDCBD8A0-46EE-45D9-B64C-FCDAA9A69BA3}" destId="{2AF4A5E2-34A5-43E1-A446-2FBC5BA02071}" srcOrd="1" destOrd="0" parTransId="{3E24A906-BC04-4F2F-81D3-5E58C2082006}" sibTransId="{A122CA1C-4D74-40D8-91C7-1A98D966D983}"/>
    <dgm:cxn modelId="{65A9698F-BB07-41E3-A003-01218AD88101}" type="presOf" srcId="{C907E214-7195-4D4E-B66D-A85B29A84B54}" destId="{CA883112-9178-4803-811E-1925568503B1}" srcOrd="0" destOrd="0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16FE8C36-A92B-4AA3-9624-3A631F69D2DB}" type="presOf" srcId="{64862F2E-A749-4F46-86AD-FA2C8F7ED132}" destId="{CA27A03E-D4EF-401F-B3E1-6C9179FB27AC}" srcOrd="0" destOrd="0" presId="urn:microsoft.com/office/officeart/2005/8/layout/vList2"/>
    <dgm:cxn modelId="{F6C1650B-F96A-430A-AF23-93DD491FED4E}" type="presOf" srcId="{2AF4A5E2-34A5-43E1-A446-2FBC5BA02071}" destId="{CA883112-9178-4803-811E-1925568503B1}" srcOrd="0" destOrd="1" presId="urn:microsoft.com/office/officeart/2005/8/layout/vList2"/>
    <dgm:cxn modelId="{F35AD4A6-3803-48EE-95A2-805085D2C8C0}" type="presParOf" srcId="{CA27A03E-D4EF-401F-B3E1-6C9179FB27AC}" destId="{31E41981-0109-4B99-AF80-98F7FF03BBAC}" srcOrd="0" destOrd="0" presId="urn:microsoft.com/office/officeart/2005/8/layout/vList2"/>
    <dgm:cxn modelId="{55E77906-FD97-4DEF-AD73-A15F7F6E53F2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 custT="1"/>
      <dgm:spPr/>
      <dgm:t>
        <a:bodyPr/>
        <a:lstStyle/>
        <a:p>
          <a:r>
            <a:rPr lang="th-TH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3</a:t>
          </a:r>
          <a:r>
            <a:rPr lang="th-TH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 พัฒนาและจัดเก็บข้อมูลการพัฒนาบุคลากรอย่างเป็นระบบ สามารถนำมาใช้ในการตัดสินใจเชิงบริหารด้านการพัฒนาบุคลากร </a:t>
          </a:r>
          <a:endParaRPr lang="th-TH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C907E214-7195-4D4E-B66D-A85B29A84B54}">
      <dgm:prSet phldrT="[Text]" custT="1"/>
      <dgm:spPr/>
      <dgm:t>
        <a:bodyPr/>
        <a:lstStyle/>
        <a:p>
          <a:pPr marL="228600" indent="0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3.1 มีข้อมูลและระบบจัดเก็บข้อมูลการพัฒนาบุคลากรที่สามารถวิเคราะห์ได้ตามรายสถานบริการ/รายวิชาชีพ/รายสาขาตามแผนพัฒนาระบบบริการสุขภาพ(</a:t>
          </a:r>
          <a:r>
            <a:rPr lang="en-US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Service Plan)</a:t>
          </a: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 12 สาขา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121E087E-ABCF-4E4B-B052-1448B41F29E1}">
      <dgm:prSet custT="1"/>
      <dgm:spPr/>
      <dgm:t>
        <a:bodyPr/>
        <a:lstStyle/>
        <a:p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3.2 มีข้อมูลผลการใช้จ่ายงบประมาณเมื่อเทียบกับค่าเป้าหมายของแผนการพัฒนาบุคลากรของจังหวัด(คงเหลือ/ผูกพัน/คืน) /ปัญหา/อุปสรรคการใช้จ่ายงบประมาณ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CA9CCBFF-A24C-4607-85D4-9594AE2BC65D}" type="parTrans" cxnId="{9E3F02B9-14FE-4E37-AC93-F04235B2DF47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C2CBD909-BC42-45F6-BCA9-646D8410AA98}" type="sibTrans" cxnId="{9E3F02B9-14FE-4E37-AC93-F04235B2DF47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917313" custLinFactNeighborX="-1075" custLinFactNeighborY="2452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 custScaleY="19300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E9142E58-702A-4C4F-A8AE-6280B402B0DF}" type="presOf" srcId="{C907E214-7195-4D4E-B66D-A85B29A84B54}" destId="{CA883112-9178-4803-811E-1925568503B1}" srcOrd="0" destOrd="0" presId="urn:microsoft.com/office/officeart/2005/8/layout/vList2"/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7DBD32EB-686C-4B30-87E8-44AA8578A803}" type="presOf" srcId="{64862F2E-A749-4F46-86AD-FA2C8F7ED132}" destId="{CA27A03E-D4EF-401F-B3E1-6C9179FB27AC}" srcOrd="0" destOrd="0" presId="urn:microsoft.com/office/officeart/2005/8/layout/vList2"/>
    <dgm:cxn modelId="{9E3F02B9-14FE-4E37-AC93-F04235B2DF47}" srcId="{CDCBD8A0-46EE-45D9-B64C-FCDAA9A69BA3}" destId="{121E087E-ABCF-4E4B-B052-1448B41F29E1}" srcOrd="1" destOrd="0" parTransId="{CA9CCBFF-A24C-4607-85D4-9594AE2BC65D}" sibTransId="{C2CBD909-BC42-45F6-BCA9-646D8410AA98}"/>
    <dgm:cxn modelId="{EFBDFD2C-47D8-485F-8BAC-FD4F8F7EFED3}" type="presOf" srcId="{121E087E-ABCF-4E4B-B052-1448B41F29E1}" destId="{CA883112-9178-4803-811E-1925568503B1}" srcOrd="0" destOrd="1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26595CF2-C2E4-4B8B-A62A-FD5B6405A9AB}" type="presOf" srcId="{CDCBD8A0-46EE-45D9-B64C-FCDAA9A69BA3}" destId="{31E41981-0109-4B99-AF80-98F7FF03BBAC}" srcOrd="0" destOrd="0" presId="urn:microsoft.com/office/officeart/2005/8/layout/vList2"/>
    <dgm:cxn modelId="{941930A1-BB7C-4067-9F95-07AE0772D5EB}" type="presParOf" srcId="{CA27A03E-D4EF-401F-B3E1-6C9179FB27AC}" destId="{31E41981-0109-4B99-AF80-98F7FF03BBAC}" srcOrd="0" destOrd="0" presId="urn:microsoft.com/office/officeart/2005/8/layout/vList2"/>
    <dgm:cxn modelId="{F3817A9E-B012-4616-B487-4AC6FD3BC894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 custT="1"/>
      <dgm:spPr/>
      <dgm:t>
        <a:bodyPr/>
        <a:lstStyle/>
        <a:p>
          <a:pPr algn="thaiDist"/>
          <a:r>
            <a:rPr lang="th-TH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4</a:t>
          </a:r>
          <a:r>
            <a:rPr lang="th-TH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 จัดระบบและกลไกการสนับสนุนให้เกิดการพัฒนาบุคลากรให้           มีประสิทธิภาพ</a:t>
          </a:r>
          <a:endParaRPr lang="th-TH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907E214-7195-4D4E-B66D-A85B29A84B54}">
      <dgm:prSet phldrT="[Text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4.1 แผนการติดตามผลการพัฒนาบุคลากร และนิเทศหน่วยงานในจังหวัด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FC96A7B9-728E-4F04-89EC-09BC76A96A2B}">
      <dgm:prSet phldrT="[Text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th-TH" sz="2400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4.2</a:t>
          </a: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 จังหวัดได้พัฒนาศักยภาพทีมงาน/ผู้รับผิดชอบการพัฒนาบุคลากรของหน่วยงานทุกระดับด้านองค์ความรู้ด้านบริหารจัดการกำลังคน/ด้านพัฒนาบุคลากร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C4948BB7-0446-4578-8817-FA300CE15F9A}" type="parTrans" cxnId="{63D57E0D-93CE-4315-B0D5-C1C441ABE369}">
      <dgm:prSet/>
      <dgm:spPr/>
      <dgm:t>
        <a:bodyPr/>
        <a:lstStyle/>
        <a:p>
          <a:endParaRPr lang="th-TH"/>
        </a:p>
      </dgm:t>
    </dgm:pt>
    <dgm:pt modelId="{B33E0EA9-4793-45CE-BE13-EDE7A8D1077D}" type="sibTrans" cxnId="{63D57E0D-93CE-4315-B0D5-C1C441ABE369}">
      <dgm:prSet/>
      <dgm:spPr/>
      <dgm:t>
        <a:bodyPr/>
        <a:lstStyle/>
        <a:p>
          <a:endParaRPr lang="th-TH"/>
        </a:p>
      </dgm:t>
    </dgm:pt>
    <dgm:pt modelId="{18ECBB9A-E3F8-41FC-AF1D-29474986EB6C}">
      <dgm:prSet phldrT="[Text]" custT="1"/>
      <dgm:spPr/>
      <dgm:t>
        <a:bodyPr/>
        <a:lstStyle/>
        <a:p>
          <a:pPr marL="228600" indent="0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th-TH" sz="2400" b="0" dirty="0" smtClean="0">
              <a:latin typeface="AngsanaUPC" panose="02020603050405020304" pitchFamily="18" charset="-34"/>
              <a:cs typeface="AngsanaUPC" panose="02020603050405020304" pitchFamily="18" charset="-34"/>
            </a:rPr>
            <a:t>4.3 สนับส</a:t>
          </a: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นุนข้อมูลต่างให้กับสถานบริการทุกระดับ เช่น  สถานการณ์กำลังคนของจังหวัด นโยบายด้าน </a:t>
          </a:r>
          <a:r>
            <a:rPr lang="en-US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HRD </a:t>
          </a:r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ของเขตสุขภาพ ปัญหาสุขภาพในพื้นที่ ปัญหาการบริหารจัดการกำลังคนในพื้นที่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7D2210FF-3185-4795-8707-A6D68E212BB6}" type="parTrans" cxnId="{41F510C6-4E3C-4997-BF1F-8D4B24F75BA2}">
      <dgm:prSet/>
      <dgm:spPr/>
      <dgm:t>
        <a:bodyPr/>
        <a:lstStyle/>
        <a:p>
          <a:endParaRPr lang="th-TH"/>
        </a:p>
      </dgm:t>
    </dgm:pt>
    <dgm:pt modelId="{450D18A1-134A-4753-82C7-401C4209E0E1}" type="sibTrans" cxnId="{41F510C6-4E3C-4997-BF1F-8D4B24F75BA2}">
      <dgm:prSet/>
      <dgm:spPr/>
      <dgm:t>
        <a:bodyPr/>
        <a:lstStyle/>
        <a:p>
          <a:endParaRPr lang="th-TH"/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Ang="0" custScaleY="117057" custLinFactNeighborX="-909" custLinFactNeighborY="-15802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 custScaleY="11145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0DE7882D-FA94-4015-8E14-5062C9AABE36}" type="presOf" srcId="{C907E214-7195-4D4E-B66D-A85B29A84B54}" destId="{CA883112-9178-4803-811E-1925568503B1}" srcOrd="0" destOrd="0" presId="urn:microsoft.com/office/officeart/2005/8/layout/vList2"/>
    <dgm:cxn modelId="{E745E702-C594-4AC8-B199-CE1DED19114B}" type="presOf" srcId="{18ECBB9A-E3F8-41FC-AF1D-29474986EB6C}" destId="{CA883112-9178-4803-811E-1925568503B1}" srcOrd="0" destOrd="2" presId="urn:microsoft.com/office/officeart/2005/8/layout/vList2"/>
    <dgm:cxn modelId="{63D57E0D-93CE-4315-B0D5-C1C441ABE369}" srcId="{CDCBD8A0-46EE-45D9-B64C-FCDAA9A69BA3}" destId="{FC96A7B9-728E-4F04-89EC-09BC76A96A2B}" srcOrd="1" destOrd="0" parTransId="{C4948BB7-0446-4578-8817-FA300CE15F9A}" sibTransId="{B33E0EA9-4793-45CE-BE13-EDE7A8D1077D}"/>
    <dgm:cxn modelId="{D88567DC-FC09-4037-9E2E-6C621CB9AE64}" type="presOf" srcId="{FC96A7B9-728E-4F04-89EC-09BC76A96A2B}" destId="{CA883112-9178-4803-811E-1925568503B1}" srcOrd="0" destOrd="1" presId="urn:microsoft.com/office/officeart/2005/8/layout/vList2"/>
    <dgm:cxn modelId="{74A8B10F-74CE-47F5-ABE1-E80CC27E4929}" type="presOf" srcId="{64862F2E-A749-4F46-86AD-FA2C8F7ED132}" destId="{CA27A03E-D4EF-401F-B3E1-6C9179FB27AC}" srcOrd="0" destOrd="0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1C9FFCE1-8F28-486C-8EAC-1AC79D31170B}" type="presOf" srcId="{CDCBD8A0-46EE-45D9-B64C-FCDAA9A69BA3}" destId="{31E41981-0109-4B99-AF80-98F7FF03BBAC}" srcOrd="0" destOrd="0" presId="urn:microsoft.com/office/officeart/2005/8/layout/vList2"/>
    <dgm:cxn modelId="{41F510C6-4E3C-4997-BF1F-8D4B24F75BA2}" srcId="{CDCBD8A0-46EE-45D9-B64C-FCDAA9A69BA3}" destId="{18ECBB9A-E3F8-41FC-AF1D-29474986EB6C}" srcOrd="2" destOrd="0" parTransId="{7D2210FF-3185-4795-8707-A6D68E212BB6}" sibTransId="{450D18A1-134A-4753-82C7-401C4209E0E1}"/>
    <dgm:cxn modelId="{DDD5AD97-9B1E-4A41-B811-94D8094F9D61}" type="presParOf" srcId="{CA27A03E-D4EF-401F-B3E1-6C9179FB27AC}" destId="{31E41981-0109-4B99-AF80-98F7FF03BBAC}" srcOrd="0" destOrd="0" presId="urn:microsoft.com/office/officeart/2005/8/layout/vList2"/>
    <dgm:cxn modelId="{D86D61CC-B324-44E1-BB84-3C70BA61B547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/>
      <dgm:spPr/>
      <dgm:t>
        <a:bodyPr/>
        <a:lstStyle/>
        <a:p>
          <a:pPr algn="thaiDist">
            <a:lnSpc>
              <a:spcPct val="100000"/>
            </a:lnSpc>
            <a:spcAft>
              <a:spcPts val="0"/>
            </a:spcAft>
          </a:pPr>
          <a:r>
            <a: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5 </a:t>
          </a:r>
          <a:r>
            <a:rPr lang="th-TH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สรุปรายงานผลนำสู่การปรับปรุงระบบ กลไก ยุทธศาสตร์ เป้าหมาย ข้อเสนอแนะการพัฒนาบุคลากรที่มีประสิทธิภาพในทุกระดับ(จังหวัด เขตสุขภาพ และภาพรวมระดับประเทศ) </a:t>
          </a:r>
          <a:endParaRPr lang="th-TH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C907E214-7195-4D4E-B66D-A85B29A84B54}">
      <dgm:prSet phldrT="[Text]" custT="1"/>
      <dgm:spPr/>
      <dgm:t>
        <a:bodyPr/>
        <a:lstStyle/>
        <a:p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5.1 เอกสารสรุปผลการพัฒนาบุคลากรของจังหวัด</a:t>
          </a:r>
          <a:endParaRPr lang="th-TH" sz="2400" b="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B6DF7AAF-44FF-4A9E-8EC7-D9B5B72751E6}">
      <dgm:prSet phldrT="[Text]" custT="1"/>
      <dgm:spPr/>
      <dgm:t>
        <a:bodyPr/>
        <a:lstStyle/>
        <a:p>
          <a:r>
            <a:rPr lang="th-TH" sz="2400" dirty="0" smtClean="0">
              <a:latin typeface="AngsanaUPC" panose="02020603050405020304" pitchFamily="18" charset="-34"/>
              <a:cs typeface="AngsanaUPC" panose="02020603050405020304" pitchFamily="18" charset="-34"/>
            </a:rPr>
            <a:t>5.2 แผนปรับปรุงการบริหารจัดการการพัฒนาบุคลากรของจังหวัดรวมทั้งข้อเสนอแนะเชิงนโยบายเพื่อการปรับปรุงระดับจังหวัด/เขตสุขภาพ/ประเทศ ประเทศ</a:t>
          </a:r>
          <a:endParaRPr lang="th-TH" sz="2400" dirty="0"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5E47238F-5B65-4FB8-9287-937E62DD9B57}" type="parTrans" cxnId="{79868748-5325-4193-863F-EE58FA3367F9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D1D2AEC4-B3AC-49BA-A34D-7405D7FC2A44}" type="sibTrans" cxnId="{79868748-5325-4193-863F-EE58FA3367F9}">
      <dgm:prSet/>
      <dgm:spPr/>
      <dgm:t>
        <a:bodyPr/>
        <a:lstStyle/>
        <a:p>
          <a:endParaRPr lang="th-TH">
            <a:latin typeface="TH SarabunIT๙" panose="020B0500040200020003" pitchFamily="34" charset="-34"/>
            <a:cs typeface="TH SarabunIT๙" panose="020B0500040200020003" pitchFamily="34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31304" custLinFactNeighborX="54" custLinFactNeighborY="-7015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 custScaleY="146556" custLinFactNeighborX="54" custLinFactNeighborY="538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9868748-5325-4193-863F-EE58FA3367F9}" srcId="{CDCBD8A0-46EE-45D9-B64C-FCDAA9A69BA3}" destId="{B6DF7AAF-44FF-4A9E-8EC7-D9B5B72751E6}" srcOrd="1" destOrd="0" parTransId="{5E47238F-5B65-4FB8-9287-937E62DD9B57}" sibTransId="{D1D2AEC4-B3AC-49BA-A34D-7405D7FC2A44}"/>
    <dgm:cxn modelId="{3D52A1C6-57C5-4A3B-8789-872336ED8901}" type="presOf" srcId="{C907E214-7195-4D4E-B66D-A85B29A84B54}" destId="{CA883112-9178-4803-811E-1925568503B1}" srcOrd="0" destOrd="0" presId="urn:microsoft.com/office/officeart/2005/8/layout/vList2"/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A847731F-E3E5-4F67-B253-0219B9F825EE}" type="presOf" srcId="{B6DF7AAF-44FF-4A9E-8EC7-D9B5B72751E6}" destId="{CA883112-9178-4803-811E-1925568503B1}" srcOrd="0" destOrd="1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2B581C1F-E859-4380-9C4A-902A065329AE}" type="presOf" srcId="{CDCBD8A0-46EE-45D9-B64C-FCDAA9A69BA3}" destId="{31E41981-0109-4B99-AF80-98F7FF03BBAC}" srcOrd="0" destOrd="0" presId="urn:microsoft.com/office/officeart/2005/8/layout/vList2"/>
    <dgm:cxn modelId="{DFEA9999-F9B0-4C98-8C78-91C03E1A6670}" type="presOf" srcId="{64862F2E-A749-4F46-86AD-FA2C8F7ED132}" destId="{CA27A03E-D4EF-401F-B3E1-6C9179FB27AC}" srcOrd="0" destOrd="0" presId="urn:microsoft.com/office/officeart/2005/8/layout/vList2"/>
    <dgm:cxn modelId="{06A0E91F-8BD1-40E1-B728-6CC791A7B546}" type="presParOf" srcId="{CA27A03E-D4EF-401F-B3E1-6C9179FB27AC}" destId="{31E41981-0109-4B99-AF80-98F7FF03BBAC}" srcOrd="0" destOrd="0" presId="urn:microsoft.com/office/officeart/2005/8/layout/vList2"/>
    <dgm:cxn modelId="{8A058FEE-22F2-4A78-99AF-AED3EADC5F0A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 custT="1"/>
      <dgm:spPr/>
      <dgm:t>
        <a:bodyPr/>
        <a:lstStyle/>
        <a:p>
          <a:pPr algn="thaiDist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4400" b="1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ค่าเป้าหมาย</a:t>
          </a:r>
        </a:p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40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ผ่านเกณฑ์คุณภาพการบริหารจัดการการพัฒนาบุคลากรทั้ง 5 ขั้นตอน</a:t>
          </a:r>
          <a:r>
            <a:rPr lang="th-TH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/>
          </a:r>
          <a:br>
            <a:rPr lang="th-TH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</a:br>
          <a:endParaRPr lang="th-TH" dirty="0">
            <a:solidFill>
              <a:schemeClr val="tx1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907E214-7195-4D4E-B66D-A85B29A84B54}">
      <dgm:prSet phldrT="[Text]" custT="1"/>
      <dgm:spPr/>
      <dgm:t>
        <a:bodyPr/>
        <a:lstStyle/>
        <a:p>
          <a:endParaRPr lang="th-TH" sz="2000" b="0" dirty="0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381546" custLinFactNeighborX="-2151" custLinFactNeighborY="98317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 custLinFactNeighborX="54" custLinFactNeighborY="538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DF01001-6249-4578-9DE2-2ACC9B428319}" type="presOf" srcId="{64862F2E-A749-4F46-86AD-FA2C8F7ED132}" destId="{CA27A03E-D4EF-401F-B3E1-6C9179FB27AC}" srcOrd="0" destOrd="0" presId="urn:microsoft.com/office/officeart/2005/8/layout/vList2"/>
    <dgm:cxn modelId="{2CF53623-70F3-46B8-B67D-2A835DD07D51}" type="presOf" srcId="{C907E214-7195-4D4E-B66D-A85B29A84B54}" destId="{CA883112-9178-4803-811E-1925568503B1}" srcOrd="0" destOrd="0" presId="urn:microsoft.com/office/officeart/2005/8/layout/vList2"/>
    <dgm:cxn modelId="{1BDC3717-0F01-4C91-BC41-47B5D6C718F4}" type="presOf" srcId="{CDCBD8A0-46EE-45D9-B64C-FCDAA9A69BA3}" destId="{31E41981-0109-4B99-AF80-98F7FF03BBAC}" srcOrd="0" destOrd="0" presId="urn:microsoft.com/office/officeart/2005/8/layout/vList2"/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2708F308-6538-430B-9824-C302C98B16B9}" type="presParOf" srcId="{CA27A03E-D4EF-401F-B3E1-6C9179FB27AC}" destId="{31E41981-0109-4B99-AF80-98F7FF03BBAC}" srcOrd="0" destOrd="0" presId="urn:microsoft.com/office/officeart/2005/8/layout/vList2"/>
    <dgm:cxn modelId="{C75CFB7A-E43C-4E02-829B-9119DD2C3362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 custT="1"/>
      <dgm:spPr/>
      <dgm:t>
        <a:bodyPr/>
        <a:lstStyle/>
        <a:p>
          <a:pPr algn="thaiDist">
            <a:lnSpc>
              <a:spcPct val="100000"/>
            </a:lnSpc>
            <a:spcAft>
              <a:spcPts val="0"/>
            </a:spcAft>
          </a:pPr>
          <a:r>
            <a:rPr lang="th-TH" sz="4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ค่าเป้าหมาย</a:t>
          </a:r>
        </a:p>
        <a:p>
          <a:pPr algn="thaiDist">
            <a:lnSpc>
              <a:spcPct val="100000"/>
            </a:lnSpc>
            <a:spcAft>
              <a:spcPts val="0"/>
            </a:spcAft>
          </a:pPr>
          <a:endParaRPr lang="th-TH" sz="105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algn="thaiDist">
            <a:lnSpc>
              <a:spcPct val="100000"/>
            </a:lnSpc>
            <a:spcAft>
              <a:spcPts val="0"/>
            </a:spcAft>
          </a:pPr>
          <a:r>
            <a:rPr lang="th-TH" sz="4000" b="1" spc="1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ร้อยละ 70 ของจังหวัดในเขตสุขภาพ</a:t>
          </a:r>
        </a:p>
        <a:p>
          <a:pPr algn="thaiDist">
            <a:lnSpc>
              <a:spcPct val="100000"/>
            </a:lnSpc>
            <a:spcAft>
              <a:spcPts val="0"/>
            </a:spcAft>
          </a:pPr>
          <a:r>
            <a:rPr lang="th-TH" sz="4000" b="1" spc="1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ผ่าน</a:t>
          </a:r>
          <a:r>
            <a:rPr lang="th-TH" sz="4000" b="1" spc="1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เกณฑ์คุณภาพการบริหารจัดการ</a:t>
          </a:r>
        </a:p>
        <a:p>
          <a:pPr algn="thaiDist">
            <a:lnSpc>
              <a:spcPct val="100000"/>
            </a:lnSpc>
            <a:spcAft>
              <a:spcPts val="0"/>
            </a:spcAft>
          </a:pPr>
          <a:r>
            <a:rPr lang="th-TH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การพัฒนาบุคลากรทั้ง 5 ขั้นตอน</a:t>
          </a:r>
          <a:endParaRPr lang="th-TH" sz="4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C907E214-7195-4D4E-B66D-A85B29A84B54}">
      <dgm:prSet phldrT="[Text]" custT="1"/>
      <dgm:spPr/>
      <dgm:t>
        <a:bodyPr/>
        <a:lstStyle/>
        <a:p>
          <a:endParaRPr lang="th-TH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9FC68767-2C1B-4431-94B8-7BBEDD607551}" type="parTrans" cxnId="{BE35C472-75F6-4FC2-A4B6-39E08F73A57D}">
      <dgm:prSet/>
      <dgm:spPr/>
      <dgm:t>
        <a:bodyPr/>
        <a:lstStyle/>
        <a:p>
          <a:endParaRPr lang="th-TH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FADD8CAD-8BE9-4B9A-A026-E43CD67A5AE0}" type="sibTrans" cxnId="{BE35C472-75F6-4FC2-A4B6-39E08F73A57D}">
      <dgm:prSet/>
      <dgm:spPr/>
      <dgm:t>
        <a:bodyPr/>
        <a:lstStyle/>
        <a:p>
          <a:endParaRPr lang="th-TH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752284" custLinFactNeighborX="-538" custLinFactNeighborY="-1029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A883112-9178-4803-811E-1925568503B1}" type="pres">
      <dgm:prSet presAssocID="{CDCBD8A0-46EE-45D9-B64C-FCDAA9A69BA3}" presName="childText" presStyleLbl="revTx" presStyleIdx="0" presStyleCnt="1" custLinFactNeighborX="54" custLinFactNeighborY="538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60FF9C1-0D24-4560-8E96-99FD7CD573A5}" type="presOf" srcId="{CDCBD8A0-46EE-45D9-B64C-FCDAA9A69BA3}" destId="{31E41981-0109-4B99-AF80-98F7FF03BBAC}" srcOrd="0" destOrd="0" presId="urn:microsoft.com/office/officeart/2005/8/layout/vList2"/>
    <dgm:cxn modelId="{C00B8A0E-51D2-469F-99EE-98E1F210EB42}" type="presOf" srcId="{C907E214-7195-4D4E-B66D-A85B29A84B54}" destId="{CA883112-9178-4803-811E-1925568503B1}" srcOrd="0" destOrd="0" presId="urn:microsoft.com/office/officeart/2005/8/layout/vList2"/>
    <dgm:cxn modelId="{BE35C472-75F6-4FC2-A4B6-39E08F73A57D}" srcId="{CDCBD8A0-46EE-45D9-B64C-FCDAA9A69BA3}" destId="{C907E214-7195-4D4E-B66D-A85B29A84B54}" srcOrd="0" destOrd="0" parTransId="{9FC68767-2C1B-4431-94B8-7BBEDD607551}" sibTransId="{FADD8CAD-8BE9-4B9A-A026-E43CD67A5AE0}"/>
    <dgm:cxn modelId="{5571C79C-D998-4169-AC07-132787CFA217}" type="presOf" srcId="{64862F2E-A749-4F46-86AD-FA2C8F7ED132}" destId="{CA27A03E-D4EF-401F-B3E1-6C9179FB27AC}" srcOrd="0" destOrd="0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7CB16FDD-76E4-4A08-A672-5BE623B99F24}" type="presParOf" srcId="{CA27A03E-D4EF-401F-B3E1-6C9179FB27AC}" destId="{31E41981-0109-4B99-AF80-98F7FF03BBAC}" srcOrd="0" destOrd="0" presId="urn:microsoft.com/office/officeart/2005/8/layout/vList2"/>
    <dgm:cxn modelId="{76AB2F0D-E67B-405B-86F0-63A40915A2CE}" type="presParOf" srcId="{CA27A03E-D4EF-401F-B3E1-6C9179FB27AC}" destId="{CA883112-9178-4803-811E-1925568503B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DCBD8A0-46EE-45D9-B64C-FCDAA9A69BA3}">
      <dgm:prSet phldrT="[Text]" custT="1"/>
      <dgm:spPr/>
      <dgm:t>
        <a:bodyPr/>
        <a:lstStyle/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ค่าเป้าหมาย </a:t>
          </a:r>
          <a:r>
            <a:rPr lang="en-US" sz="4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: </a:t>
          </a:r>
          <a:r>
            <a:rPr lang="th-TH" sz="4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ร้อยละ 70 </a:t>
          </a:r>
        </a:p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วิธีการประเมินผล</a:t>
          </a:r>
        </a:p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</a:t>
          </a:r>
        </a:p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</a:t>
          </a: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solidFill>
              <a:schemeClr val="tx1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solidFill>
              <a:schemeClr val="tx1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1831198" custLinFactY="200000" custLinFactNeighborX="63" custLinFactNeighborY="222103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B7AAC93-EE31-425F-86A2-D36CA0D5932D}" type="presOf" srcId="{64862F2E-A749-4F46-86AD-FA2C8F7ED132}" destId="{CA27A03E-D4EF-401F-B3E1-6C9179FB27AC}" srcOrd="0" destOrd="0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D3F1849B-DBAB-409B-A636-5B10E677F453}" type="presOf" srcId="{CDCBD8A0-46EE-45D9-B64C-FCDAA9A69BA3}" destId="{31E41981-0109-4B99-AF80-98F7FF03BBAC}" srcOrd="0" destOrd="0" presId="urn:microsoft.com/office/officeart/2005/8/layout/vList2"/>
    <dgm:cxn modelId="{007CC917-AC23-453F-8F82-9472B9F2A464}" type="presParOf" srcId="{CA27A03E-D4EF-401F-B3E1-6C9179FB27AC}" destId="{31E41981-0109-4B99-AF80-98F7FF03BB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862F2E-A749-4F46-86AD-FA2C8F7ED1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th-TH"/>
        </a:p>
      </dgm:t>
    </dgm:pt>
    <dgm:pt modelId="{CDCBD8A0-46EE-45D9-B64C-FCDAA9A69BA3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1. แบบรายงานผล (ตก.1)</a:t>
          </a:r>
        </a:p>
        <a:p>
          <a:pPr marL="0" marR="0" indent="0" algn="thaiDi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2. แบบรายงานผล (ตก.2)</a:t>
          </a:r>
        </a:p>
      </dgm:t>
    </dgm:pt>
    <dgm:pt modelId="{99520B7B-CE48-418F-BD50-23B2526699D8}" type="par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E8648DB5-CD6A-4056-B0E8-B751B0D17313}" type="sibTrans" cxnId="{54D3A9AD-12B8-4615-ABA8-D000AA28DEF0}">
      <dgm:prSet/>
      <dgm:spPr/>
      <dgm:t>
        <a:bodyPr/>
        <a:lstStyle/>
        <a:p>
          <a:endParaRPr lang="th-TH">
            <a:latin typeface="FreesiaUPC" panose="020B0604020202020204" pitchFamily="34" charset="-34"/>
            <a:cs typeface="FreesiaUPC" panose="020B0604020202020204" pitchFamily="34" charset="-34"/>
          </a:endParaRPr>
        </a:p>
      </dgm:t>
    </dgm:pt>
    <dgm:pt modelId="{CA27A03E-D4EF-401F-B3E1-6C9179FB27AC}" type="pres">
      <dgm:prSet presAssocID="{64862F2E-A749-4F46-86AD-FA2C8F7ED1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1E41981-0109-4B99-AF80-98F7FF03BBAC}" type="pres">
      <dgm:prSet presAssocID="{CDCBD8A0-46EE-45D9-B64C-FCDAA9A69BA3}" presName="parentText" presStyleLbl="node1" presStyleIdx="0" presStyleCnt="1" custScaleY="1831198" custLinFactNeighborX="7431" custLinFactNeighborY="77104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C27E2DB-CB7D-482C-9183-3A3E7C0F0628}" type="presOf" srcId="{64862F2E-A749-4F46-86AD-FA2C8F7ED132}" destId="{CA27A03E-D4EF-401F-B3E1-6C9179FB27AC}" srcOrd="0" destOrd="0" presId="urn:microsoft.com/office/officeart/2005/8/layout/vList2"/>
    <dgm:cxn modelId="{E4309C06-AC30-44E5-919F-AFADEDB28B93}" type="presOf" srcId="{CDCBD8A0-46EE-45D9-B64C-FCDAA9A69BA3}" destId="{31E41981-0109-4B99-AF80-98F7FF03BBAC}" srcOrd="0" destOrd="0" presId="urn:microsoft.com/office/officeart/2005/8/layout/vList2"/>
    <dgm:cxn modelId="{54D3A9AD-12B8-4615-ABA8-D000AA28DEF0}" srcId="{64862F2E-A749-4F46-86AD-FA2C8F7ED132}" destId="{CDCBD8A0-46EE-45D9-B64C-FCDAA9A69BA3}" srcOrd="0" destOrd="0" parTransId="{99520B7B-CE48-418F-BD50-23B2526699D8}" sibTransId="{E8648DB5-CD6A-4056-B0E8-B751B0D17313}"/>
    <dgm:cxn modelId="{FEF54EF1-4270-4AC1-A8F1-D55EF2A44983}" type="presParOf" srcId="{CA27A03E-D4EF-401F-B3E1-6C9179FB27AC}" destId="{31E41981-0109-4B99-AF80-98F7FF03BBAC}" srcOrd="0" destOrd="0" presId="urn:microsoft.com/office/officeart/2005/8/layout/vList2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267937"/>
          <a:ext cx="6696744" cy="2104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thaiDist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1 </a:t>
          </a:r>
          <a:r>
            <a:rPr lang="th-TH" sz="2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กำหนดโครงสร้างและผู้รับผิดชอบการพัฒนาบุคลากรของจังหวัด ให้ชัดเจน และมีคณะกรรมการพัฒนาบุคลากรของจังหวัด ซึ่งมีองค์ประกอบจากหน่วยงานทุกระดับภายในจังหวัด ดำเนินการค้นหาจุดแข็งและโอกาสการพัฒนาของบุคลากร </a:t>
          </a:r>
          <a:endParaRPr lang="th-TH" sz="2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102711" y="370648"/>
        <a:ext cx="6491322" cy="1898618"/>
      </dsp:txXfrm>
    </dsp:sp>
    <dsp:sp modelId="{CA883112-9178-4803-811E-1925568503B1}">
      <dsp:nvSpPr>
        <dsp:cNvPr id="0" name=""/>
        <dsp:cNvSpPr/>
      </dsp:nvSpPr>
      <dsp:spPr>
        <a:xfrm>
          <a:off x="0" y="2339177"/>
          <a:ext cx="6696744" cy="1788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622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1.1 คณะกรรมการพัฒนาบุคลากรของจังหวัดมีองค์ประกอบของภาคีเครือข่ายในพื้นที่  </a:t>
          </a:r>
          <a:endParaRPr lang="th-TH" sz="21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1.2 คณะกรรมการฯ ร่วมดำเนินการค้นหาจุดแข็งและโอกาสของการบริหารจัดการการพัฒนาบุคลากร</a:t>
          </a:r>
          <a:r>
            <a:rPr lang="en-US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(SWOT Analysis)</a:t>
          </a:r>
          <a:r>
            <a:rPr lang="th-TH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 วิเคราะห์(</a:t>
          </a:r>
          <a:r>
            <a:rPr lang="en-US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Need Assessment) </a:t>
          </a:r>
          <a:r>
            <a:rPr lang="th-TH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เช่น  นโยบายด้าน </a:t>
          </a:r>
          <a:r>
            <a:rPr lang="en-US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HRD </a:t>
          </a:r>
          <a:r>
            <a:rPr lang="th-TH" sz="21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ของเขตสุขภาพ   แผนกำลังคนของเขตสุขภาพ  ปัญหาการจัดบริการสุขภาพ ปัญหาการบริหารจัดการ เป็นต้น</a:t>
          </a:r>
          <a:endParaRPr lang="th-TH" sz="21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0" y="2339177"/>
        <a:ext cx="6696744" cy="1788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0"/>
          <a:ext cx="7693310" cy="2937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thaiDist" defTabSz="1511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3400" b="1" kern="1200" spc="-5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2 </a:t>
          </a:r>
          <a:r>
            <a:rPr lang="th-TH" sz="3400" kern="1200" spc="-5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การจัดทำแผนพัฒนาบุคลากรอย่างมีคุณภาพ</a:t>
          </a:r>
          <a:r>
            <a:rPr lang="th-TH" sz="3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ครอบคลุมสถานบริการทุกระดับ ทุกกลุ่มเป้าหมาย                                           (สายบริหาร สายวิชาชีพและสายสนับสนุน) และดำเนินการพัฒนาบุคลากร</a:t>
          </a:r>
        </a:p>
      </dsp:txBody>
      <dsp:txXfrm>
        <a:off x="143373" y="143373"/>
        <a:ext cx="7406564" cy="2650272"/>
      </dsp:txXfrm>
    </dsp:sp>
    <dsp:sp modelId="{CA883112-9178-4803-811E-1925568503B1}">
      <dsp:nvSpPr>
        <dsp:cNvPr id="0" name=""/>
        <dsp:cNvSpPr/>
      </dsp:nvSpPr>
      <dsp:spPr>
        <a:xfrm>
          <a:off x="0" y="3104235"/>
          <a:ext cx="7693310" cy="1258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63" tIns="30480" rIns="170688" bIns="30480" numCol="1" spcCol="1270" anchor="t" anchorCtr="0">
          <a:noAutofit/>
        </a:bodyPr>
        <a:lstStyle/>
        <a:p>
          <a:pPr marL="228600" marR="0" lvl="1" indent="0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Char char="••"/>
            <a:tabLst/>
            <a:defRPr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2.1 แผนพัฒนาบุคลากรและแผนจัดสรรงบประมาณด้านการพัฒนาบุคลากร และนำแผนฯ สู่การปฏิบัติ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marL="228600" marR="0" lvl="1" indent="0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Char char="••"/>
            <a:tabLst/>
            <a:defRPr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2.2 ผลการพัฒนาบุคลากรตามแผนฯ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0" y="3104235"/>
        <a:ext cx="7693310" cy="1258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34990"/>
          <a:ext cx="6696744" cy="18844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3</a:t>
          </a:r>
          <a:r>
            <a:rPr lang="th-TH" sz="3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 พัฒนาและจัดเก็บข้อมูลการพัฒนาบุคลากรอย่างเป็นระบบ สามารถนำมาใช้ในการตัดสินใจเชิงบริหารด้านการพัฒนาบุคลากร </a:t>
          </a:r>
          <a:endParaRPr lang="th-TH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91993" y="126983"/>
        <a:ext cx="6512758" cy="1700500"/>
      </dsp:txXfrm>
    </dsp:sp>
    <dsp:sp modelId="{CA883112-9178-4803-811E-1925568503B1}">
      <dsp:nvSpPr>
        <dsp:cNvPr id="0" name=""/>
        <dsp:cNvSpPr/>
      </dsp:nvSpPr>
      <dsp:spPr>
        <a:xfrm>
          <a:off x="0" y="1888083"/>
          <a:ext cx="6696744" cy="2471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622" tIns="30480" rIns="170688" bIns="30480" numCol="1" spcCol="1270" anchor="t" anchorCtr="0">
          <a:noAutofit/>
        </a:bodyPr>
        <a:lstStyle/>
        <a:p>
          <a:pPr marL="228600" lvl="1" indent="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3.1 มีข้อมูลและระบบจัดเก็บข้อมูลการพัฒนาบุคลากรที่สามารถวิเคราะห์ได้ตามรายสถานบริการ/รายวิชาชีพ/รายสาขาตามแผนพัฒนาระบบบริการสุขภาพ(</a:t>
          </a:r>
          <a:r>
            <a:rPr lang="en-US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Service Plan)</a:t>
          </a: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 12 สาขา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3.2 มีข้อมูลผลการใช้จ่ายงบประมาณเมื่อเทียบกับค่าเป้าหมายของแผนการพัฒนาบุคลากรของจังหวัด(คงเหลือ/ผูกพัน/คืน) /ปัญหา/อุปสรรคการใช้จ่ายงบประมาณ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0" y="1888083"/>
        <a:ext cx="6696744" cy="24711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0"/>
          <a:ext cx="7920880" cy="1424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thaiDi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4</a:t>
          </a:r>
          <a:r>
            <a:rPr lang="th-TH" sz="2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 จัดระบบและกลไกการสนับสนุนให้เกิดการพัฒนาบุคลากรให้           มีประสิทธิภาพ</a:t>
          </a:r>
          <a:endParaRPr lang="th-TH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69531" y="69531"/>
        <a:ext cx="7781818" cy="1285287"/>
      </dsp:txXfrm>
    </dsp:sp>
    <dsp:sp modelId="{CA883112-9178-4803-811E-1925568503B1}">
      <dsp:nvSpPr>
        <dsp:cNvPr id="0" name=""/>
        <dsp:cNvSpPr/>
      </dsp:nvSpPr>
      <dsp:spPr>
        <a:xfrm>
          <a:off x="0" y="1758495"/>
          <a:ext cx="7920880" cy="277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88" tIns="30480" rIns="170688" bIns="30480" numCol="1" spcCol="1270" anchor="t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4.1 แผนการติดตามผลการพัฒนาบุคลากร และนิเทศหน่วยงานในจังหวัด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4.2</a:t>
          </a: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 จังหวัดได้พัฒนาศักยภาพทีมงาน/ผู้รับผิดชอบการพัฒนาบุคลากรของหน่วยงานทุกระดับด้านองค์ความรู้ด้านบริหารจัดการกำลังคน/ด้านพัฒนาบุคลากร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b="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4.3 สนับส</a:t>
          </a: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นุนข้อมูลต่างให้กับสถานบริการทุกระดับ เช่น  สถานการณ์กำลังคนของจังหวัด นโยบายด้าน </a:t>
          </a:r>
          <a:r>
            <a:rPr lang="en-US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HRD </a:t>
          </a: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ของเขตสุขภาพ ปัญหาสุขภาพในพื้นที่ ปัญหาการบริหารจัดการกำลังคนในพื้นที่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0" y="1758495"/>
        <a:ext cx="7920880" cy="27742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0"/>
          <a:ext cx="7375938" cy="1941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thaiDist" defTabSz="12890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2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ขั้นตอนที่ 5 </a:t>
          </a:r>
          <a:r>
            <a:rPr lang="th-TH" sz="29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สรุปรายงานผลนำสู่การปรับปรุงระบบ กลไก ยุทธศาสตร์ เป้าหมาย ข้อเสนอแนะการพัฒนาบุคลากรที่มีประสิทธิภาพในทุกระดับ(จังหวัด เขตสุขภาพ และภาพรวมระดับประเทศ) </a:t>
          </a:r>
          <a:endParaRPr lang="th-TH" sz="2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94760" y="94760"/>
        <a:ext cx="7186418" cy="1751641"/>
      </dsp:txXfrm>
    </dsp:sp>
    <dsp:sp modelId="{CA883112-9178-4803-811E-1925568503B1}">
      <dsp:nvSpPr>
        <dsp:cNvPr id="0" name=""/>
        <dsp:cNvSpPr/>
      </dsp:nvSpPr>
      <dsp:spPr>
        <a:xfrm>
          <a:off x="0" y="1973749"/>
          <a:ext cx="7375938" cy="2389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86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5.1 เอกสารสรุปผลการพัฒนาบุคลากรของจังหวัด</a:t>
          </a:r>
          <a:endParaRPr lang="th-TH" sz="2400" b="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400" kern="1200" dirty="0" smtClean="0">
              <a:latin typeface="AngsanaUPC" panose="02020603050405020304" pitchFamily="18" charset="-34"/>
              <a:cs typeface="AngsanaUPC" panose="02020603050405020304" pitchFamily="18" charset="-34"/>
            </a:rPr>
            <a:t>5.2 แผนปรับปรุงการบริหารจัดการการพัฒนาบุคลากรของจังหวัดรวมทั้งข้อเสนอแนะเชิงนโยบายเพื่อการปรับปรุงระดับจังหวัด/เขตสุขภาพ/ประเทศ ประเทศ</a:t>
          </a:r>
          <a:endParaRPr lang="th-TH" sz="2400" kern="1200" dirty="0"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0" y="1973749"/>
        <a:ext cx="7375938" cy="23890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857176"/>
          <a:ext cx="6624736" cy="25420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thaiDist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4400" b="1" kern="120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ค่าเป้าหมาย</a:t>
          </a:r>
        </a:p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400" kern="120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ผ่านเกณฑ์คุณภาพการบริหารจัดการการพัฒนาบุคลากรทั้ง 5 ขั้นตอน</a:t>
          </a:r>
          <a:r>
            <a:rPr lang="th-TH" kern="120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/>
          </a:r>
          <a:br>
            <a:rPr lang="th-TH" kern="120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</a:br>
          <a:endParaRPr lang="th-TH" kern="1200" dirty="0">
            <a:solidFill>
              <a:schemeClr val="tx1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124092" y="981268"/>
        <a:ext cx="6376552" cy="2293861"/>
      </dsp:txXfrm>
    </dsp:sp>
    <dsp:sp modelId="{CA883112-9178-4803-811E-1925568503B1}">
      <dsp:nvSpPr>
        <dsp:cNvPr id="0" name=""/>
        <dsp:cNvSpPr/>
      </dsp:nvSpPr>
      <dsp:spPr>
        <a:xfrm>
          <a:off x="0" y="3353772"/>
          <a:ext cx="6624736" cy="82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33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2000" b="0" kern="1200" dirty="0">
            <a:latin typeface="FreesiaUPC" panose="020B0604020202020204" pitchFamily="34" charset="-34"/>
            <a:cs typeface="FreesiaUPC" panose="020B0604020202020204" pitchFamily="34" charset="-34"/>
          </a:endParaRPr>
        </a:p>
      </dsp:txBody>
      <dsp:txXfrm>
        <a:off x="0" y="3353772"/>
        <a:ext cx="6624736" cy="827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0"/>
          <a:ext cx="6696744" cy="35899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thaiDist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4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ค่าเป้าหมาย</a:t>
          </a:r>
        </a:p>
        <a:p>
          <a:pPr lvl="0" algn="thaiDist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th-TH" sz="105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  <a:p>
          <a:pPr lvl="0" algn="thaiDist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4000" b="1" kern="1200" spc="1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ร้อยละ 70 ของจังหวัดในเขตสุขภาพ</a:t>
          </a:r>
        </a:p>
        <a:p>
          <a:pPr lvl="0" algn="thaiDist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4000" b="1" kern="1200" spc="1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ผ่าน</a:t>
          </a:r>
          <a:r>
            <a:rPr lang="th-TH" sz="4000" b="1" kern="1200" spc="1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เกณฑ์คุณภาพการบริหารจัดการ</a:t>
          </a:r>
        </a:p>
        <a:p>
          <a:pPr lvl="0" algn="thaiDist" defTabSz="1955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th-TH" sz="4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การพัฒนาบุคลากรทั้ง 5 ขั้นตอน</a:t>
          </a:r>
          <a:endParaRPr lang="th-TH" sz="4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175246" y="175246"/>
        <a:ext cx="6346252" cy="3239430"/>
      </dsp:txXfrm>
    </dsp:sp>
    <dsp:sp modelId="{CA883112-9178-4803-811E-1925568503B1}">
      <dsp:nvSpPr>
        <dsp:cNvPr id="0" name=""/>
        <dsp:cNvSpPr/>
      </dsp:nvSpPr>
      <dsp:spPr>
        <a:xfrm>
          <a:off x="0" y="3591467"/>
          <a:ext cx="6696744" cy="80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62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h-TH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ngsanaUPC" panose="02020603050405020304" pitchFamily="18" charset="-34"/>
            <a:cs typeface="AngsanaUPC" panose="02020603050405020304" pitchFamily="18" charset="-34"/>
          </a:endParaRPr>
        </a:p>
      </dsp:txBody>
      <dsp:txXfrm>
        <a:off x="0" y="3591467"/>
        <a:ext cx="6696744" cy="809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3656"/>
          <a:ext cx="7848874" cy="37407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kern="12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ค่าเป้าหมาย </a:t>
          </a:r>
          <a:r>
            <a:rPr lang="en-US" sz="4000" b="1" kern="12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: </a:t>
          </a:r>
          <a:r>
            <a:rPr lang="th-TH" sz="4000" b="1" kern="12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ร้อยละ 70 </a:t>
          </a:r>
        </a:p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kern="12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วิธีการประเมินผล</a:t>
          </a:r>
        </a:p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kern="12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</a:t>
          </a:r>
        </a:p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kern="12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</a:t>
          </a:r>
        </a:p>
      </dsp:txBody>
      <dsp:txXfrm>
        <a:off x="182609" y="186265"/>
        <a:ext cx="7483656" cy="33755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41981-0109-4B99-AF80-98F7FF03BBAC}">
      <dsp:nvSpPr>
        <dsp:cNvPr id="0" name=""/>
        <dsp:cNvSpPr/>
      </dsp:nvSpPr>
      <dsp:spPr>
        <a:xfrm>
          <a:off x="0" y="2179"/>
          <a:ext cx="6336703" cy="2230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1. แบบรายงานผล (ตก.1)</a:t>
          </a:r>
        </a:p>
        <a:p>
          <a:pPr marL="0" marR="0" lvl="0" indent="0" algn="thaiDi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h-TH" sz="4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rPr>
            <a:t>2. แบบรายงานผล (ตก.2)</a:t>
          </a:r>
        </a:p>
      </dsp:txBody>
      <dsp:txXfrm>
        <a:off x="108863" y="111042"/>
        <a:ext cx="6118977" cy="2012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37CBF91-D53E-4AD1-9728-36D8E6C5F10D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C311C73-16FB-41EB-B371-EA460F8ED9D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82805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F3DB377-244B-43D3-908F-F3F597CAF72F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6"/>
            <a:ext cx="5505450" cy="3938617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FC32864-F49D-40B3-8AB1-7C1F4637B25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00913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8599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11246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57253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3592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3592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3592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32864-F49D-40B3-8AB1-7C1F4637B25E}" type="slidenum">
              <a:rPr lang="th-TH" smtClean="0"/>
              <a:pPr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359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66914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239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3494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914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8157349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59374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1319641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0472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9931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39856112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02702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AFC776-06B3-4D2E-9736-A18898183EEC}" type="datetimeFigureOut">
              <a:rPr lang="th-TH" smtClean="0"/>
              <a:pPr/>
              <a:t>20/06/59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D76CC9-406B-471C-9212-ABF3F7EB86E4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xmlns="" val="84662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2996952"/>
            <a:ext cx="6696744" cy="188972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th-TH" sz="4800" b="1" dirty="0" smtClean="0">
                <a:solidFill>
                  <a:schemeClr val="tx1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เรื่อง การพัฒนาบุคลากร</a:t>
            </a:r>
            <a:endParaRPr lang="th-TH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756592" y="980728"/>
            <a:ext cx="10945216" cy="1132237"/>
          </a:xfrm>
        </p:spPr>
        <p:txBody>
          <a:bodyPr>
            <a:noAutofit/>
          </a:bodyPr>
          <a:lstStyle/>
          <a:p>
            <a:r>
              <a:rPr lang="th-TH" sz="72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คณะที่ 3 </a:t>
            </a:r>
            <a:r>
              <a:rPr lang="en-US" sz="72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:</a:t>
            </a:r>
            <a:endParaRPr lang="th-TH" sz="7200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JasmineUPC" panose="02020603050405020304" pitchFamily="18" charset="-34"/>
              <a:cs typeface="JasmineUPC" panose="02020603050405020304" pitchFamily="18" charset="-34"/>
            </a:endParaRPr>
          </a:p>
          <a:p>
            <a:r>
              <a:rPr lang="th-TH" sz="72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 </a:t>
            </a:r>
            <a:r>
              <a:rPr lang="th-TH" sz="6000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การพัฒนาระบบ</a:t>
            </a:r>
            <a:r>
              <a:rPr lang="th-TH" sz="6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บริหารจัดการ</a:t>
            </a:r>
            <a:r>
              <a:rPr lang="th-TH" sz="6600" dirty="0">
                <a:solidFill>
                  <a:schemeClr val="tx1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/>
            </a:r>
            <a:br>
              <a:rPr lang="th-TH" sz="6600" dirty="0">
                <a:solidFill>
                  <a:schemeClr val="tx1"/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</a:br>
            <a:endParaRPr lang="th-TH" sz="5400" dirty="0">
              <a:latin typeface="JasmineUPC" panose="02020603050405020304" pitchFamily="18" charset="-34"/>
              <a:cs typeface="JasmineUPC" panose="02020603050405020304" pitchFamily="18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666328" y="5589240"/>
            <a:ext cx="10764688" cy="7499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500" kern="1200" cap="all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JasmineUPC" panose="02020603050405020304" pitchFamily="18" charset="-34"/>
                <a:cs typeface="JasmineUPC" panose="02020603050405020304" pitchFamily="18" charset="-34"/>
              </a:rPr>
              <a:t>ตัวชี้วัดที่18 </a:t>
            </a:r>
          </a:p>
          <a:p>
            <a:r>
              <a:rPr lang="th-TH" sz="3200" dirty="0" smtClean="0">
                <a:latin typeface="JasmineUPC" panose="02020603050405020304" pitchFamily="18" charset="-34"/>
                <a:cs typeface="JasmineUPC" panose="02020603050405020304" pitchFamily="18" charset="-34"/>
              </a:rPr>
              <a:t>ร้อย</a:t>
            </a:r>
            <a:r>
              <a:rPr lang="th-TH" sz="3200" dirty="0">
                <a:latin typeface="JasmineUPC" panose="02020603050405020304" pitchFamily="18" charset="-34"/>
                <a:cs typeface="JasmineUPC" panose="02020603050405020304" pitchFamily="18" charset="-34"/>
              </a:rPr>
              <a:t>ละของจังหวัดในเขตสุขภาพที่ผ่านเกณฑ์คุณภาพ</a:t>
            </a:r>
          </a:p>
          <a:p>
            <a:r>
              <a:rPr lang="th-TH" sz="3200" dirty="0">
                <a:latin typeface="JasmineUPC" panose="02020603050405020304" pitchFamily="18" charset="-34"/>
                <a:cs typeface="JasmineUPC" panose="02020603050405020304" pitchFamily="18" charset="-34"/>
              </a:rPr>
              <a:t>การบริหารจัดการการพัฒนาบุคลากร  </a:t>
            </a:r>
          </a:p>
        </p:txBody>
      </p:sp>
    </p:spTree>
    <p:extLst>
      <p:ext uri="{BB962C8B-B14F-4D97-AF65-F5344CB8AC3E}">
        <p14:creationId xmlns:p14="http://schemas.microsoft.com/office/powerpoint/2010/main" xmlns="" val="851002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746" y="382385"/>
            <a:ext cx="7633742" cy="1492132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เกณฑ์คุณภาพการบริหาร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จัดการ</a:t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</a:t>
            </a: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พัฒนาบุคลากร</a:t>
            </a:r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664354557"/>
              </p:ext>
            </p:extLst>
          </p:nvPr>
        </p:nvGraphicFramePr>
        <p:xfrm>
          <a:off x="1187624" y="2090541"/>
          <a:ext cx="6696744" cy="436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78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169" y="404664"/>
            <a:ext cx="7633742" cy="1492132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เกณฑ์คุณภาพการบริหารจัดการการพัฒนาบุคลากร</a:t>
            </a:r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625178241"/>
              </p:ext>
            </p:extLst>
          </p:nvPr>
        </p:nvGraphicFramePr>
        <p:xfrm>
          <a:off x="852102" y="1805766"/>
          <a:ext cx="7920880" cy="486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40687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879993" cy="1492132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เกณฑ์คุณภาพการบริหาร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จัดการ</a:t>
            </a:r>
            <a:b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</a:t>
            </a:r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พัฒนาบุคลากร</a:t>
            </a:r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40759361"/>
              </p:ext>
            </p:extLst>
          </p:nvPr>
        </p:nvGraphicFramePr>
        <p:xfrm>
          <a:off x="1115616" y="1874516"/>
          <a:ext cx="7375938" cy="436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853205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มนมุมสี่เหลี่ยมผืนผ้าด้านทแยงมุม 1"/>
          <p:cNvSpPr/>
          <p:nvPr/>
        </p:nvSpPr>
        <p:spPr>
          <a:xfrm>
            <a:off x="899592" y="332656"/>
            <a:ext cx="7920880" cy="117076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1600" y="171973"/>
            <a:ext cx="7633742" cy="1492132"/>
          </a:xfrm>
        </p:spPr>
        <p:txBody>
          <a:bodyPr anchor="ctr">
            <a:normAutofit/>
          </a:bodyPr>
          <a:lstStyle/>
          <a:p>
            <a:r>
              <a:rPr lang="th-TH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4. ประเด็น</a:t>
            </a:r>
            <a:r>
              <a:rPr lang="th-TH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การตรวจ</a:t>
            </a:r>
            <a:r>
              <a:rPr lang="th-TH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ราชการ</a:t>
            </a:r>
            <a:endParaRPr lang="th-TH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66580" y="1628800"/>
            <a:ext cx="8208912" cy="39632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1. </a:t>
            </a:r>
            <a:r>
              <a:rPr lang="th-TH" sz="28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การมีส่วนร่วมของจังหวัด/เขตสุขภาพในการจัดทำแผนพัฒนาบุคลากร</a:t>
            </a:r>
            <a:r>
              <a:rPr lang="en-US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sz="2800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Integrate&amp;Participation</a:t>
            </a:r>
            <a:r>
              <a:rPr lang="en-US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endParaRPr lang="en-US" sz="2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sz="28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กลไกและระบบสนับสนุนที่ส่งผลให้การพัฒนาบุคลากรมีประสิทธิภาพ</a:t>
            </a:r>
            <a:r>
              <a:rPr lang="th-TH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เกิด</a:t>
            </a:r>
          </a:p>
          <a:p>
            <a:pPr marL="0" indent="0">
              <a:buNone/>
            </a:pPr>
            <a:r>
              <a:rPr lang="th-TH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ผลสัมฤทธิ์</a:t>
            </a:r>
            <a:r>
              <a:rPr lang="th-TH" sz="2800" dirty="0">
                <a:latin typeface="AngsanaUPC" panose="02020603050405020304" pitchFamily="18" charset="-34"/>
                <a:cs typeface="AngsanaUPC" panose="02020603050405020304" pitchFamily="18" charset="-34"/>
              </a:rPr>
              <a:t>ตามเป้าหมายที่กำหนดไว้ </a:t>
            </a:r>
            <a:r>
              <a:rPr lang="en-US" sz="2800" dirty="0">
                <a:latin typeface="AngsanaUPC" panose="02020603050405020304" pitchFamily="18" charset="-34"/>
                <a:cs typeface="AngsanaUPC" panose="02020603050405020304" pitchFamily="18" charset="-34"/>
              </a:rPr>
              <a:t>(System : Input ,Process ,output/outcome ,Feedback)</a:t>
            </a:r>
          </a:p>
          <a:p>
            <a:pPr marL="0" indent="0">
              <a:buNone/>
            </a:pPr>
            <a:r>
              <a:rPr lang="th-TH" sz="28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sz="2800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การกำกับ ติดตามการบริหารจัดการการพัฒนาบุคลากรของจังหวัด/เขตสุขภาพ </a:t>
            </a:r>
            <a:endParaRPr lang="en-US" sz="2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971600" y="1628800"/>
            <a:ext cx="2592288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u="sng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ctr"/>
            <a:r>
              <a:rPr lang="th-TH" b="1" u="sng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มุ่งเน้น</a:t>
            </a:r>
            <a:r>
              <a:rPr lang="th-TH" b="1" u="sng" dirty="0">
                <a:latin typeface="AngsanaUPC" panose="02020603050405020304" pitchFamily="18" charset="-34"/>
                <a:cs typeface="AngsanaUPC" panose="02020603050405020304" pitchFamily="18" charset="-34"/>
              </a:rPr>
              <a:t>ที่ 3 เรื่องดังนี้</a:t>
            </a:r>
          </a:p>
          <a:p>
            <a:pPr algn="ctr"/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8199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9981" y="293070"/>
            <a:ext cx="6208283" cy="764704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แนวทางการตรวจราชการ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2208075"/>
            <a:ext cx="1368152" cy="2517069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ประเด็นการตรวจราชการที่มุ่งเน้น 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การมีส่วนร่วม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ของจังหวัด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/เขตสุขภาพในการจัดทำแผนพัฒนาบุคลากร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755576" y="1268760"/>
            <a:ext cx="8172400" cy="72832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เป้าหมาย</a:t>
            </a:r>
            <a:r>
              <a:rPr lang="th-TH" sz="24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1. </a:t>
            </a: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พัฒนาการจัดทำแผนพัฒนาบุคลากรของจังหวัดโดยการมีส่วนร่วมของภาคีเครือข่ายในพื้นที่</a:t>
            </a:r>
            <a:endParaRPr lang="en-US" sz="24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2699792" y="2208075"/>
            <a:ext cx="1491661" cy="251706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4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มาตรการดำเนินงานใน</a:t>
            </a:r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พื้นที่</a:t>
            </a:r>
          </a:p>
          <a:p>
            <a:pPr marL="0" indent="0">
              <a:buNone/>
            </a:pPr>
            <a:r>
              <a:rPr lang="th-TH" sz="21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1.1 </a:t>
            </a:r>
            <a:r>
              <a:rPr lang="th-TH" sz="21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จัดทำแผนพัฒนาบุคลากรอย่างมีคุณภาพโดยการมีส่วนร่วมจากภาคีเครือข่ายในพื้นที่</a:t>
            </a:r>
            <a:endParaRPr lang="en-US" sz="21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ตัวแทนเนื้อหา 2"/>
          <p:cNvSpPr txBox="1">
            <a:spLocks/>
          </p:cNvSpPr>
          <p:nvPr/>
        </p:nvSpPr>
        <p:spPr>
          <a:xfrm>
            <a:off x="4716016" y="2208075"/>
            <a:ext cx="4145470" cy="338116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ติดตาม</a:t>
            </a:r>
          </a:p>
          <a:p>
            <a:pPr marL="457200" indent="-457200">
              <a:buFont typeface="+mj-lt"/>
              <a:buAutoNum type="arabicPeriod"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องค์ประกอบ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คณะกรรมการ</a:t>
            </a:r>
          </a:p>
          <a:p>
            <a:pPr marL="457200" indent="-457200">
              <a:buFont typeface="+mj-lt"/>
              <a:buAutoNum type="arabicPeriod"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วิเคราะห์จุดอ่อนจุดแข็งของการบริหารจัดการการพัฒนาบุคลากร</a:t>
            </a:r>
            <a:r>
              <a:rPr lang="en-US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(SWOT </a:t>
            </a:r>
            <a:r>
              <a:rPr lang="en-US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Analysis)</a:t>
            </a:r>
            <a:endParaRPr lang="th-TH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+mj-lt"/>
              <a:buAutoNum type="arabicPeriod"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วิเคราะห์(</a:t>
            </a:r>
            <a:r>
              <a:rPr lang="en-US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Need </a:t>
            </a:r>
            <a:r>
              <a:rPr lang="en-US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Assessment)</a:t>
            </a:r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457200" indent="-457200">
              <a:buFont typeface="+mj-lt"/>
              <a:buAutoNum type="arabicPeriod"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แผนพัฒนา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บุคลากรครอบคลุมสถานบริการทุกระดับและทุกกลุ่มเป้าหมาย(สายบริหาร สายวิชาชีพและสายสนับสนุน)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2195736" y="3068960"/>
            <a:ext cx="46304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เมฆ 8"/>
          <p:cNvSpPr/>
          <p:nvPr/>
        </p:nvSpPr>
        <p:spPr>
          <a:xfrm>
            <a:off x="4413452" y="5733256"/>
            <a:ext cx="4046980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เกณฑ์ขั้นตอนที่ 1-2</a:t>
            </a:r>
            <a:endParaRPr lang="th-TH" sz="32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0" name="ลูกศรขวา 9"/>
          <p:cNvSpPr/>
          <p:nvPr/>
        </p:nvSpPr>
        <p:spPr>
          <a:xfrm>
            <a:off x="4232467" y="3093475"/>
            <a:ext cx="46304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 flipV="1">
            <a:off x="829406" y="908720"/>
            <a:ext cx="4534682" cy="493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 flipV="1">
            <a:off x="829406" y="323481"/>
            <a:ext cx="4534682" cy="493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149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5" y="2208075"/>
            <a:ext cx="1388659" cy="3165141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ราชการที่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มุ่งเน้น 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กลไก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และระบบสนับสนุนในการพัฒนาบุคลากรให้มีประสิทธิภาพเกิดผลสัมฤทธิ์ตามเป้าหมาย</a:t>
            </a:r>
            <a:r>
              <a:rPr lang="en-US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Input,Process,output</a:t>
            </a:r>
            <a:r>
              <a:rPr lang="en-US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outcome,Feedback</a:t>
            </a:r>
            <a:r>
              <a:rPr lang="en-US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755576" y="1052736"/>
            <a:ext cx="7848872" cy="93931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sz="24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เป้าหมาย 2. </a:t>
            </a: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กลไกและระบบสนับสนุนที่ส่งผลให้การพัฒนาบุคลากรมีประสิทธิภาพเกิด</a:t>
            </a:r>
          </a:p>
          <a:p>
            <a:pPr marL="0" indent="0">
              <a:buNone/>
            </a:pP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ผลสัมฤทธิ์ตามเป้าหมายที่กำหนดไว้ </a:t>
            </a:r>
            <a:r>
              <a:rPr lang="en-US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(System : Input ,Process ,output/outcome ,Feedback)</a:t>
            </a:r>
          </a:p>
        </p:txBody>
      </p:sp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2699792" y="2208075"/>
            <a:ext cx="1491660" cy="4173253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มาตรการดำเนินงานใน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พื้นที่</a:t>
            </a:r>
          </a:p>
          <a:p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2.1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พัฒนาความเข้มแข็งทีมงาน/ชุมชนนักปฏิบัติ</a:t>
            </a:r>
            <a:r>
              <a:rPr lang="en-US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(COP)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ด้านการพัฒนาทรัพยากรมนุษย์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2.2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พัฒนาให้เกิดฐานข้อมูลบุคลากร(ความเชี่ยวชาญ,จำนวน,การกระจาย)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2.3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พัฒนาบุคลากรตามแผนฯ ที่กำหนดไว้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ตัวแทนเนื้อหา 2"/>
          <p:cNvSpPr txBox="1">
            <a:spLocks/>
          </p:cNvSpPr>
          <p:nvPr/>
        </p:nvSpPr>
        <p:spPr>
          <a:xfrm>
            <a:off x="4747010" y="2208075"/>
            <a:ext cx="4145470" cy="338116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ติดตาม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2.1 การถ่ายทอด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แนวทางการบริหารจัดการการพัฒนา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บุคลากร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2.2 การพัฒนา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ศักยภาพทีมงาน/ผู้รับผิดชอบการพัฒนาบุคลากรของหน่วยงานทุก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ระดับ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2.3 การ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สนับสนุนข้อมูล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ต่างๆ ให้กับ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สถานบริการทุก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ระดับ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2.4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แผนการจัดสรรงบประมาณด้านการพัฒนาบุคลากรของจังหวัด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</a:p>
        </p:txBody>
      </p:sp>
      <p:sp>
        <p:nvSpPr>
          <p:cNvPr id="2" name="ลูกศรขวา 1"/>
          <p:cNvSpPr/>
          <p:nvPr/>
        </p:nvSpPr>
        <p:spPr>
          <a:xfrm>
            <a:off x="2267744" y="3068960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4263461" y="3089271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เมฆ 8"/>
          <p:cNvSpPr/>
          <p:nvPr/>
        </p:nvSpPr>
        <p:spPr>
          <a:xfrm>
            <a:off x="4413452" y="5661248"/>
            <a:ext cx="4046980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เกณฑ์ขั้นตอนที่ 3-4</a:t>
            </a:r>
            <a:endParaRPr lang="th-TH" sz="32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739981" y="144016"/>
            <a:ext cx="5560211" cy="764704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แนวทางการตรวจราชการ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 flipV="1">
            <a:off x="829406" y="759666"/>
            <a:ext cx="4534682" cy="493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 flipV="1">
            <a:off x="829406" y="174427"/>
            <a:ext cx="4534682" cy="493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603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5" y="1848036"/>
            <a:ext cx="1388659" cy="2585865"/>
          </a:xfr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ประเด็นการตรวจราชการที่มุ่งเน้น </a:t>
            </a:r>
            <a:r>
              <a:rPr lang="en-US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</a:t>
            </a: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การกำกับ ติดตามการพัฒนาบุคลากรของจังหวัด/เขตสุขภาพ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755576" y="980728"/>
            <a:ext cx="8172400" cy="72832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sz="24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เป้าหมาย 3. </a:t>
            </a:r>
            <a:r>
              <a:rPr lang="th-TH" sz="24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กำกับ ติดตามผลการดำเนินการพัฒนาบุคลากรของจังหวัด/เขตสุขภาพ</a:t>
            </a:r>
            <a:endParaRPr lang="en-US" sz="24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ตัวแทนเนื้อหา 2"/>
          <p:cNvSpPr txBox="1">
            <a:spLocks/>
          </p:cNvSpPr>
          <p:nvPr/>
        </p:nvSpPr>
        <p:spPr>
          <a:xfrm>
            <a:off x="2771800" y="1848035"/>
            <a:ext cx="1491660" cy="3165141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มาตรการดำเนินงานใน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พื้นที่</a:t>
            </a:r>
          </a:p>
          <a:p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มีการนิเทศ ติดตามของคณะกรรมการพัฒนาบุคลากรของจังหวัด/เขตสุขภาพ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ตัวแทนเนื้อหา 2"/>
          <p:cNvSpPr txBox="1">
            <a:spLocks/>
          </p:cNvSpPr>
          <p:nvPr/>
        </p:nvSpPr>
        <p:spPr>
          <a:xfrm>
            <a:off x="4747010" y="1848035"/>
            <a:ext cx="4145470" cy="467730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ประเด็นการตรวจ</a:t>
            </a:r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ติดตาม</a:t>
            </a: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3.1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แผนการติดตามผลการพัฒนาบุคลากร และนิเทศหน่วยงานในจังหวัด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3.2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จำนวนครั้ง และสาเหตุที่จังหวัด/เขตสุขภาพปรับเปลี่ยนแผนการพัฒนาบุคลากร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3.3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ผลการพัฒนาบุคลากรเมื่อเทียบกับค่าเป้าหมายของแผนการพัฒนาบุคลากรของจังหวัด 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3.4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ผลการใช้จ่ายงบประมาณเมื่อเทียบกับค่าเป้าหมายของแผนการพัฒนาบุคลากรของจังหวัด(คงเหลือ/ผูกพัน/คืน)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3.5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แผนปรับปรุงการบริหารจัดการการพัฒนาบุคลากรของจังหวัด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3.6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จำนวนโครงการ/หลักสูตรที่ได้จัดฝึกอบรมให้กับบุคลากรของจังหวัด/เขตสุขภาพ</a:t>
            </a:r>
            <a:endParaRPr lang="en-US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3.7 </a:t>
            </a:r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จำนวน/โครงการ/หลักสูตรฝึกอบรมที่ใช้วิทยากรของจังหวัดดำเนินการฝึกอบรมให้กับบุคลากร</a:t>
            </a:r>
            <a:endParaRPr lang="th-TH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2267744" y="2708920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8" name="ลูกศรขวา 7"/>
          <p:cNvSpPr/>
          <p:nvPr/>
        </p:nvSpPr>
        <p:spPr>
          <a:xfrm>
            <a:off x="4263461" y="2729231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เมฆ 8"/>
          <p:cNvSpPr/>
          <p:nvPr/>
        </p:nvSpPr>
        <p:spPr>
          <a:xfrm>
            <a:off x="898655" y="5468708"/>
            <a:ext cx="3537681" cy="85132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เกณฑ์ขั้นตอนที่ 3-5</a:t>
            </a:r>
            <a:endParaRPr lang="th-TH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829406" y="188640"/>
            <a:ext cx="5560211" cy="587158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แนวทางการตรวจราชการ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 flipV="1">
            <a:off x="829406" y="787409"/>
            <a:ext cx="4534682" cy="493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 flipV="1">
            <a:off x="829406" y="283353"/>
            <a:ext cx="4534682" cy="493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6109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5833773"/>
              </p:ext>
            </p:extLst>
          </p:nvPr>
        </p:nvGraphicFramePr>
        <p:xfrm>
          <a:off x="611560" y="116632"/>
          <a:ext cx="8254306" cy="631991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9500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945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22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874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0677">
                <a:tc gridSpan="4">
                  <a:txBody>
                    <a:bodyPr/>
                    <a:lstStyle/>
                    <a:p>
                      <a:pPr algn="ctr"/>
                      <a:r>
                        <a:rPr lang="th-TH" sz="30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5. ผลลัพธ์ที่ต้องการ</a:t>
                      </a:r>
                      <a:r>
                        <a:rPr lang="en-US" sz="30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(QUICK Win)</a:t>
                      </a:r>
                      <a:endParaRPr lang="th-TH" sz="3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lnB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677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</a:t>
                      </a:r>
                      <a:r>
                        <a:rPr lang="th-TH" sz="2800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เดือน</a:t>
                      </a:r>
                      <a:endParaRPr lang="th-TH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6 เดือน</a:t>
                      </a:r>
                      <a:endParaRPr lang="th-TH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9 เดือน</a:t>
                      </a:r>
                      <a:endParaRPr lang="th-TH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12 เดือน</a:t>
                      </a:r>
                      <a:endParaRPr lang="th-TH" sz="28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18560">
                <a:tc>
                  <a:txBody>
                    <a:bodyPr/>
                    <a:lstStyle/>
                    <a:p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1.ผลการวิเคราะห์ </a:t>
                      </a:r>
                      <a:r>
                        <a:rPr lang="en-US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SWOT Analysis /Need Assessment</a:t>
                      </a:r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ของจังหวัดที่สอดคล้องกับนโยบายพัฒนาระบบบริการสุขภาพ/แผนกำลังคนของเขตสุขภาพ</a:t>
                      </a:r>
                    </a:p>
                    <a:p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 แผนพัฒนาบุคลากรของจังหวัดที่มีคุณภาพ</a:t>
                      </a:r>
                    </a:p>
                    <a:p>
                      <a:endParaRPr lang="th-TH" sz="24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>
                    <a:lnR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</a:t>
                      </a:r>
                      <a:r>
                        <a:rPr lang="en-US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แผนจัดสรรงบประมาณด้านการพัฒนาบุคลากรของจังหวัด</a:t>
                      </a:r>
                    </a:p>
                    <a:p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 ผลการพัฒนาบุคลากรเมื่อเทียบกับค่าเป้าหมาย</a:t>
                      </a:r>
                    </a:p>
                    <a:p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3. ผลการใช้จ่ายงบประมาณเมื่อเทียบกับค่าเป้าหมาย(คงเหลือ/ผูกพัน/คืน)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แผนการติดตาม และนิเทศหน่วยงานในจังหวัด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</a:t>
                      </a: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ผลการพัฒนาบุคลากรรายสถานบริการ/รายวิชาชีพ/รายสาขาตาม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 Service Plan </a:t>
                      </a:r>
                      <a:r>
                        <a:rPr lang="en-US" sz="2000" kern="1200" spc="-60" baseline="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12 </a:t>
                      </a:r>
                      <a:r>
                        <a:rPr lang="th-TH" sz="2000" kern="1200" spc="-60" baseline="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สาขา</a:t>
                      </a:r>
                      <a:endParaRPr lang="en-US" sz="2000" kern="1200" spc="-60" baseline="0" dirty="0" smtClean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3. ผลการใช้จ่าย</a:t>
                      </a:r>
                      <a:r>
                        <a:rPr lang="th-TH" sz="2000" kern="120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งบประมาณเมื่อเทียบกับค่าเป้าหมาย(คงเหลือ/ผูกพัน/คืน) ปัญหา/อุปสรรค</a:t>
                      </a:r>
                      <a:r>
                        <a:rPr lang="th-TH" sz="2000" kern="1200" spc="-40" baseline="0" dirty="0" smtClean="0">
                          <a:effectLst/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การใช้จ่ายงบประมาณ</a:t>
                      </a:r>
                      <a:endParaRPr lang="en-US" sz="2000" kern="1200" spc="-40" baseline="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1. เอกสารสรุปผลการพัฒนาบุคลากรขงจังหวัด 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2. แผนปรับปรุงการบริหารจัดการการพัฒนาบุคลากรของจังหวัด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รวมทั้งข้อเสนอแนะเชิงนโยบายเพื่อการปรับปรุง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  <a:p>
                      <a:r>
                        <a:rPr lang="th-TH" sz="2000" kern="1200" dirty="0" smtClean="0">
                          <a:solidFill>
                            <a:schemeClr val="dk1"/>
                          </a:solidFill>
                          <a:effectLst/>
                          <a:latin typeface="AngsanaUPC" panose="02020603050405020304" pitchFamily="18" charset="-34"/>
                          <a:ea typeface="+mn-ea"/>
                          <a:cs typeface="AngsanaUPC" panose="02020603050405020304" pitchFamily="18" charset="-34"/>
                        </a:rPr>
                        <a:t>ระดับประเทศ</a:t>
                      </a:r>
                      <a:endParaRPr lang="th-TH" sz="2000" kern="1200" dirty="0">
                        <a:solidFill>
                          <a:schemeClr val="dk1"/>
                        </a:solidFill>
                        <a:effectLst/>
                        <a:latin typeface="AngsanaUPC" panose="02020603050405020304" pitchFamily="18" charset="-34"/>
                        <a:ea typeface="+mn-ea"/>
                        <a:cs typeface="AngsanaUPC" panose="02020603050405020304" pitchFamily="18" charset="-34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คำบรรยายภาพแบบสี่เหลี่ยม 1"/>
          <p:cNvSpPr/>
          <p:nvPr/>
        </p:nvSpPr>
        <p:spPr>
          <a:xfrm>
            <a:off x="641071" y="5445224"/>
            <a:ext cx="1872208" cy="79208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1 </a:t>
            </a:r>
          </a:p>
          <a:p>
            <a:pPr algn="ctr"/>
            <a:r>
              <a:rPr lang="th-TH" sz="24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ทุกจังหวัด</a:t>
            </a:r>
            <a:endParaRPr lang="th-TH" sz="24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คำบรรยายภาพแบบสี่เหลี่ยม 3"/>
          <p:cNvSpPr/>
          <p:nvPr/>
        </p:nvSpPr>
        <p:spPr>
          <a:xfrm>
            <a:off x="2621814" y="5445224"/>
            <a:ext cx="1944216" cy="79208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2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ทุกจังหวัด</a:t>
            </a:r>
            <a:endParaRPr lang="th-TH" sz="24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5" name="คำบรรยายภาพแบบสี่เหลี่ยม 4"/>
          <p:cNvSpPr/>
          <p:nvPr/>
        </p:nvSpPr>
        <p:spPr>
          <a:xfrm>
            <a:off x="4738713" y="5445224"/>
            <a:ext cx="1747256" cy="792088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3-4 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ทุกจังหวัด</a:t>
            </a:r>
            <a:endParaRPr lang="th-TH" sz="24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คำบรรยายภาพแบบสี่เหลี่ยม 5"/>
          <p:cNvSpPr/>
          <p:nvPr/>
        </p:nvSpPr>
        <p:spPr>
          <a:xfrm>
            <a:off x="6788453" y="4954759"/>
            <a:ext cx="1960011" cy="129614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ขั้นตอนที่ 5 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ร้อยละ 70 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ของจังหวัดในเขต</a:t>
            </a:r>
            <a:endParaRPr lang="th-TH" sz="24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171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รูปห้าเหลี่ยม 2"/>
          <p:cNvSpPr/>
          <p:nvPr/>
        </p:nvSpPr>
        <p:spPr>
          <a:xfrm>
            <a:off x="971600" y="260648"/>
            <a:ext cx="3168352" cy="1008112"/>
          </a:xfrm>
          <a:prstGeom prst="homePlate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ระดับจังหวัด</a:t>
            </a:r>
            <a:endParaRPr lang="th-TH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688737616"/>
              </p:ext>
            </p:extLst>
          </p:nvPr>
        </p:nvGraphicFramePr>
        <p:xfrm>
          <a:off x="1619672" y="1844824"/>
          <a:ext cx="662473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เครื่องหมายบั้ง 4"/>
          <p:cNvSpPr/>
          <p:nvPr/>
        </p:nvSpPr>
        <p:spPr>
          <a:xfrm>
            <a:off x="3923928" y="260647"/>
            <a:ext cx="864096" cy="1008113"/>
          </a:xfrm>
          <a:prstGeom prst="chevron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3103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รูปห้าเหลี่ยม 4"/>
          <p:cNvSpPr/>
          <p:nvPr/>
        </p:nvSpPr>
        <p:spPr>
          <a:xfrm>
            <a:off x="862867" y="476671"/>
            <a:ext cx="4069173" cy="1008113"/>
          </a:xfrm>
          <a:prstGeom prst="homePlate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ระดับเขตสุขภาพ</a:t>
            </a:r>
            <a:endParaRPr lang="th-TH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เครื่องหมายบั้ง 5"/>
          <p:cNvSpPr/>
          <p:nvPr/>
        </p:nvSpPr>
        <p:spPr>
          <a:xfrm>
            <a:off x="4572000" y="476671"/>
            <a:ext cx="995699" cy="1008113"/>
          </a:xfrm>
          <a:prstGeom prst="chevron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202649133"/>
              </p:ext>
            </p:extLst>
          </p:nvPr>
        </p:nvGraphicFramePr>
        <p:xfrm>
          <a:off x="1619672" y="2060848"/>
          <a:ext cx="6696744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16148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คำบรรยายภาพแบบลูกศรลง 55"/>
          <p:cNvSpPr/>
          <p:nvPr/>
        </p:nvSpPr>
        <p:spPr>
          <a:xfrm rot="10800000">
            <a:off x="0" y="5373216"/>
            <a:ext cx="9144000" cy="642937"/>
          </a:xfrm>
          <a:prstGeom prst="downArrowCallout">
            <a:avLst>
              <a:gd name="adj1" fmla="val 17242"/>
              <a:gd name="adj2" fmla="val 25000"/>
              <a:gd name="adj3" fmla="val 25000"/>
              <a:gd name="adj4" fmla="val 64977"/>
            </a:avLst>
          </a:prstGeom>
          <a:solidFill>
            <a:srgbClr val="00B0F0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30175" y="2074863"/>
            <a:ext cx="1714500" cy="833437"/>
          </a:xfrm>
          <a:prstGeom prst="rect">
            <a:avLst/>
          </a:prstGeom>
          <a:solidFill>
            <a:srgbClr val="00CC99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การพัฒนาสุขภาพตามกลุ่มวัยและระบบควบคุมโรค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914525" y="2051050"/>
            <a:ext cx="1714500" cy="833438"/>
          </a:xfrm>
          <a:prstGeom prst="rect">
            <a:avLst/>
          </a:prstGeom>
          <a:solidFill>
            <a:srgbClr val="00CC99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การพัฒนาระบบบริการ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743325" y="2051050"/>
            <a:ext cx="1714500" cy="833438"/>
          </a:xfrm>
          <a:prstGeom prst="rect">
            <a:avLst/>
          </a:prstGeom>
          <a:solidFill>
            <a:srgbClr val="00CC99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การพัฒนาระบบบริหารจัดการ 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541963" y="2051050"/>
            <a:ext cx="1714500" cy="833438"/>
          </a:xfrm>
          <a:prstGeom prst="rect">
            <a:avLst/>
          </a:prstGeom>
          <a:solidFill>
            <a:srgbClr val="00CC99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การพัฒนาระบบสนับสนุนงานด้านสุขภาพ</a:t>
            </a: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331075" y="2051050"/>
            <a:ext cx="1714500" cy="833438"/>
          </a:xfrm>
          <a:prstGeom prst="rect">
            <a:avLst/>
          </a:prstGeom>
          <a:solidFill>
            <a:srgbClr val="00CC99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การตรวจราชการแบบ</a:t>
            </a:r>
            <a:r>
              <a:rPr lang="th-TH" sz="2000" b="1" dirty="0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บูรณา</a:t>
            </a:r>
            <a:r>
              <a:rPr lang="th-TH" sz="2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</a:t>
            </a:r>
          </a:p>
        </p:txBody>
      </p:sp>
      <p:sp>
        <p:nvSpPr>
          <p:cNvPr id="14" name="ชื่อเรื่อง 1"/>
          <p:cNvSpPr>
            <a:spLocks noGrp="1"/>
          </p:cNvSpPr>
          <p:nvPr>
            <p:ph type="title"/>
          </p:nvPr>
        </p:nvSpPr>
        <p:spPr>
          <a:xfrm>
            <a:off x="500063" y="1239838"/>
            <a:ext cx="8229600" cy="571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กรอบประเด็นการตรวจราชการ ปี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2559</a:t>
            </a:r>
            <a:endParaRPr lang="th-TH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58063" y="2986088"/>
            <a:ext cx="1714500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1.</a:t>
            </a:r>
            <a:r>
              <a:rPr lang="th-TH" sz="1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การจัดการขยะมูลฝอยและสิ่งแวดล้อม </a:t>
            </a:r>
          </a:p>
          <a:p>
            <a:pPr marL="88900" indent="-88900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2</a:t>
            </a:r>
            <a:r>
              <a:rPr lang="th-TH" sz="1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.มาตรการกระตุ้นเศรษฐกิจ</a:t>
            </a:r>
          </a:p>
          <a:p>
            <a:pPr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th-TH" sz="16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142875" y="2938463"/>
            <a:ext cx="1714500" cy="2449512"/>
          </a:xfrm>
          <a:prstGeom prst="rect">
            <a:avLst/>
          </a:prstGeom>
          <a:solidFill>
            <a:srgbClr val="E5FFE5"/>
          </a:solidFill>
          <a:ln w="190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noFill/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1928813" y="2938463"/>
            <a:ext cx="1714500" cy="2449512"/>
          </a:xfrm>
          <a:prstGeom prst="rect">
            <a:avLst/>
          </a:prstGeom>
          <a:solidFill>
            <a:srgbClr val="E5FFE5"/>
          </a:solidFill>
          <a:ln w="190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noFill/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3756025" y="2938463"/>
            <a:ext cx="1714500" cy="2449512"/>
          </a:xfrm>
          <a:prstGeom prst="rect">
            <a:avLst/>
          </a:prstGeom>
          <a:solidFill>
            <a:srgbClr val="E5FFE5"/>
          </a:solidFill>
          <a:ln w="190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noFill/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5557838" y="2938463"/>
            <a:ext cx="1714500" cy="2449512"/>
          </a:xfrm>
          <a:prstGeom prst="rect">
            <a:avLst/>
          </a:prstGeom>
          <a:solidFill>
            <a:srgbClr val="E5FFE5"/>
          </a:solidFill>
          <a:ln w="190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noFill/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7358063" y="2938463"/>
            <a:ext cx="1714500" cy="2449512"/>
          </a:xfrm>
          <a:prstGeom prst="rect">
            <a:avLst/>
          </a:prstGeom>
          <a:solidFill>
            <a:srgbClr val="E5FFE5"/>
          </a:solidFill>
          <a:ln w="190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noFill/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1" name="TextBox 52"/>
          <p:cNvSpPr txBox="1">
            <a:spLocks noChangeArrowheads="1"/>
          </p:cNvSpPr>
          <p:nvPr/>
        </p:nvSpPr>
        <p:spPr bwMode="auto">
          <a:xfrm>
            <a:off x="122908" y="2903538"/>
            <a:ext cx="19288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1.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การพัฒนาสุขภาพกลุ่มวัย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1)กลุ่มสตรีและเด็กปฐมวัย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2) กลุ่มเด็กวัยเรียน 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3) กลุ่มเด็กวัยรุ่น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4) กลุ่มวัยทำงาน 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5)กลุ่มผู้สูงอายุและ</a:t>
            </a:r>
            <a:b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</a:br>
            <a:r>
              <a:rPr lang="th-TH" sz="1400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       คนพิการ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2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.ระบบควบคุมโรค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4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</p:txBody>
      </p:sp>
      <p:sp>
        <p:nvSpPr>
          <p:cNvPr id="4112" name="TextBox 53"/>
          <p:cNvSpPr txBox="1">
            <a:spLocks noChangeArrowheads="1"/>
          </p:cNvSpPr>
          <p:nvPr/>
        </p:nvSpPr>
        <p:spPr bwMode="auto">
          <a:xfrm>
            <a:off x="2078038" y="2996952"/>
            <a:ext cx="1528762" cy="505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889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>
              <a:lnSpc>
                <a:spcPts val="1600"/>
              </a:lnSpc>
            </a:pPr>
            <a:r>
              <a:rPr lang="th-TH" sz="1400" b="1" dirty="0" smtClean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การ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พัฒนา </a:t>
            </a:r>
            <a:r>
              <a:rPr lang="en-US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Service Plan  12 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สาขา</a:t>
            </a:r>
          </a:p>
        </p:txBody>
      </p:sp>
      <p:sp>
        <p:nvSpPr>
          <p:cNvPr id="4113" name="TextBox 54"/>
          <p:cNvSpPr txBox="1">
            <a:spLocks noChangeArrowheads="1"/>
          </p:cNvSpPr>
          <p:nvPr/>
        </p:nvSpPr>
        <p:spPr bwMode="auto">
          <a:xfrm>
            <a:off x="3733800" y="2946400"/>
            <a:ext cx="18224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1. การบริหาร</a:t>
            </a:r>
            <a:r>
              <a:rPr lang="th-TH" sz="1400" b="1" dirty="0" smtClean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การเงิน การ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คลัง</a:t>
            </a:r>
          </a:p>
          <a:p>
            <a:pPr eaLnBrk="1" hangingPunct="1"/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2. ยาและเวชภัณฑ์  </a:t>
            </a:r>
          </a:p>
          <a:p>
            <a:pPr eaLnBrk="1" hangingPunct="1"/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3. การพัฒนาบุคลากร</a:t>
            </a:r>
          </a:p>
          <a:p>
            <a:pPr eaLnBrk="1" hangingPunct="1"/>
            <a:r>
              <a:rPr lang="en-US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4. 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ธรรม</a:t>
            </a:r>
            <a:r>
              <a:rPr lang="th-TH" sz="1400" b="1" dirty="0" err="1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ภิ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บาล</a:t>
            </a:r>
          </a:p>
          <a:p>
            <a:pPr eaLnBrk="1" hangingPunct="1"/>
            <a:endParaRPr lang="th-TH" sz="14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</p:txBody>
      </p:sp>
      <p:sp>
        <p:nvSpPr>
          <p:cNvPr id="4114" name="TextBox 34"/>
          <p:cNvSpPr txBox="1">
            <a:spLocks noChangeArrowheads="1"/>
          </p:cNvSpPr>
          <p:nvPr/>
        </p:nvSpPr>
        <p:spPr bwMode="auto">
          <a:xfrm>
            <a:off x="5527675" y="2908300"/>
            <a:ext cx="17859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1. ระบบการ</a:t>
            </a:r>
            <a:r>
              <a:rPr lang="th-TH" sz="1400" b="1" dirty="0" smtClean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คุ้มครองผู้บริโภค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ด้านบริการ </a:t>
            </a:r>
            <a:r>
              <a:rPr lang="th-TH" sz="1400" b="1" dirty="0" smtClean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อาหาร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และ</a:t>
            </a:r>
            <a:r>
              <a:rPr lang="th-TH" sz="1400" b="1" dirty="0" smtClean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ผลิตภัณฑ์สุขภาพ</a:t>
            </a:r>
            <a:endParaRPr lang="th-TH" sz="14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  <a:p>
            <a:pPr eaLnBrk="1" hangingPunct="1"/>
            <a:endParaRPr lang="th-TH" sz="8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  <a:p>
            <a:pPr eaLnBrk="1" hangingPunct="1"/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2. ด้านสิ่งแวดล้อม</a:t>
            </a:r>
            <a:r>
              <a:rPr lang="th-TH" sz="1400" b="1" dirty="0" smtClean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ด้านสุขภาพ </a:t>
            </a:r>
            <a:endParaRPr lang="en-US" sz="14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58063" y="2979738"/>
            <a:ext cx="178593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indent="-825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1.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 การจัดการขยะ</a:t>
            </a:r>
            <a:b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</a:b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 มูลฝอยและสิ่งแวดล้อม </a:t>
            </a:r>
          </a:p>
          <a:p>
            <a:pPr marL="88900" indent="-889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  <a:p>
            <a:pPr marL="88900" indent="-88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2</a:t>
            </a: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. มาตรการกระตุ้น </a:t>
            </a:r>
            <a:b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</a:br>
            <a:r>
              <a:rPr lang="th-TH" sz="1400" b="1" dirty="0"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  เศรษฐกิจ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1400" b="1" dirty="0">
              <a:latin typeface="AngsanaUPC" panose="02020603050405020304" pitchFamily="18" charset="-34"/>
              <a:ea typeface="Tahoma" pitchFamily="34" charset="0"/>
              <a:cs typeface="AngsanaUPC" panose="02020603050405020304" pitchFamily="18" charset="-34"/>
            </a:endParaRPr>
          </a:p>
        </p:txBody>
      </p:sp>
      <p:sp>
        <p:nvSpPr>
          <p:cNvPr id="19" name="วงรี 18"/>
          <p:cNvSpPr/>
          <p:nvPr/>
        </p:nvSpPr>
        <p:spPr>
          <a:xfrm>
            <a:off x="2214563" y="214313"/>
            <a:ext cx="1928812" cy="7207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rgbClr val="FF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1" name="วงรี 20"/>
          <p:cNvSpPr/>
          <p:nvPr/>
        </p:nvSpPr>
        <p:spPr>
          <a:xfrm>
            <a:off x="214313" y="233363"/>
            <a:ext cx="1714500" cy="7207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rgbClr val="FF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118" name="TextBox 1"/>
          <p:cNvSpPr txBox="1">
            <a:spLocks noChangeArrowheads="1"/>
          </p:cNvSpPr>
          <p:nvPr/>
        </p:nvSpPr>
        <p:spPr bwMode="auto">
          <a:xfrm>
            <a:off x="576613" y="427460"/>
            <a:ext cx="11416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dirty="0">
                <a:solidFill>
                  <a:srgbClr val="FF0000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นโยบายรัฐบาล</a:t>
            </a:r>
          </a:p>
        </p:txBody>
      </p:sp>
      <p:sp>
        <p:nvSpPr>
          <p:cNvPr id="4119" name="TextBox 41"/>
          <p:cNvSpPr txBox="1">
            <a:spLocks noChangeArrowheads="1"/>
          </p:cNvSpPr>
          <p:nvPr/>
        </p:nvSpPr>
        <p:spPr bwMode="auto">
          <a:xfrm>
            <a:off x="2548828" y="417553"/>
            <a:ext cx="126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800" dirty="0">
                <a:solidFill>
                  <a:srgbClr val="FF0000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นโยบาย รมว.สธ.</a:t>
            </a:r>
          </a:p>
        </p:txBody>
      </p:sp>
      <p:sp>
        <p:nvSpPr>
          <p:cNvPr id="35" name="ลูกศรลง 34"/>
          <p:cNvSpPr/>
          <p:nvPr/>
        </p:nvSpPr>
        <p:spPr>
          <a:xfrm>
            <a:off x="928688" y="1006475"/>
            <a:ext cx="301625" cy="29210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7" name="ลูกศรลง 36"/>
          <p:cNvSpPr/>
          <p:nvPr/>
        </p:nvSpPr>
        <p:spPr>
          <a:xfrm>
            <a:off x="3071813" y="996950"/>
            <a:ext cx="301625" cy="290513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8" name="วงรี 37"/>
          <p:cNvSpPr/>
          <p:nvPr/>
        </p:nvSpPr>
        <p:spPr>
          <a:xfrm>
            <a:off x="4429125" y="233363"/>
            <a:ext cx="2205038" cy="7207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rgbClr val="FF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123" name="TextBox 41"/>
          <p:cNvSpPr txBox="1">
            <a:spLocks noChangeArrowheads="1"/>
          </p:cNvSpPr>
          <p:nvPr/>
        </p:nvSpPr>
        <p:spPr bwMode="auto">
          <a:xfrm>
            <a:off x="4758595" y="452317"/>
            <a:ext cx="15953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800" dirty="0">
                <a:solidFill>
                  <a:srgbClr val="FF0000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แผนบูรณาการประเทศ</a:t>
            </a:r>
          </a:p>
        </p:txBody>
      </p:sp>
      <p:sp>
        <p:nvSpPr>
          <p:cNvPr id="40" name="ลูกศรลง 39"/>
          <p:cNvSpPr/>
          <p:nvPr/>
        </p:nvSpPr>
        <p:spPr>
          <a:xfrm>
            <a:off x="5429250" y="1022350"/>
            <a:ext cx="301625" cy="290513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1" name="วงรี 40"/>
          <p:cNvSpPr/>
          <p:nvPr/>
        </p:nvSpPr>
        <p:spPr>
          <a:xfrm>
            <a:off x="6731000" y="239713"/>
            <a:ext cx="2205038" cy="7207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solidFill>
                <a:srgbClr val="FF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126" name="TextBox 41"/>
          <p:cNvSpPr txBox="1">
            <a:spLocks noChangeArrowheads="1"/>
          </p:cNvSpPr>
          <p:nvPr/>
        </p:nvSpPr>
        <p:spPr bwMode="auto">
          <a:xfrm>
            <a:off x="7065425" y="421695"/>
            <a:ext cx="16642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sz="1800" dirty="0">
                <a:solidFill>
                  <a:srgbClr val="FF0000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แผนบูรณาการกระทรวง</a:t>
            </a:r>
          </a:p>
        </p:txBody>
      </p:sp>
      <p:sp>
        <p:nvSpPr>
          <p:cNvPr id="43" name="ลูกศรลง 42"/>
          <p:cNvSpPr/>
          <p:nvPr/>
        </p:nvSpPr>
        <p:spPr>
          <a:xfrm>
            <a:off x="7770813" y="1025525"/>
            <a:ext cx="301625" cy="290513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4" name="สี่เหลี่ยมผืนผ้า 43"/>
          <p:cNvSpPr/>
          <p:nvPr/>
        </p:nvSpPr>
        <p:spPr>
          <a:xfrm>
            <a:off x="587633" y="1645274"/>
            <a:ext cx="8290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คณะ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1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5" name="สี่เหลี่ยมผืนผ้า 44"/>
          <p:cNvSpPr/>
          <p:nvPr/>
        </p:nvSpPr>
        <p:spPr>
          <a:xfrm>
            <a:off x="2460145" y="1640718"/>
            <a:ext cx="8290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คณะ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2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6" name="สี่เหลี่ยมผืนผ้า 45"/>
          <p:cNvSpPr/>
          <p:nvPr/>
        </p:nvSpPr>
        <p:spPr>
          <a:xfrm>
            <a:off x="4246095" y="1645274"/>
            <a:ext cx="8290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คณะ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3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7" name="สี่เหลี่ยมผืนผ้า 46"/>
          <p:cNvSpPr/>
          <p:nvPr/>
        </p:nvSpPr>
        <p:spPr>
          <a:xfrm>
            <a:off x="6089628" y="1640718"/>
            <a:ext cx="8290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คณะ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4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8" name="สี่เหลี่ยมผืนผ้า 47"/>
          <p:cNvSpPr/>
          <p:nvPr/>
        </p:nvSpPr>
        <p:spPr>
          <a:xfrm>
            <a:off x="7794611" y="1640718"/>
            <a:ext cx="8290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คณะ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5</a:t>
            </a:r>
            <a:endParaRPr lang="th-TH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133" name="TextBox 4"/>
          <p:cNvSpPr txBox="1">
            <a:spLocks noChangeArrowheads="1"/>
          </p:cNvSpPr>
          <p:nvPr/>
        </p:nvSpPr>
        <p:spPr bwMode="auto">
          <a:xfrm>
            <a:off x="2857500" y="5589240"/>
            <a:ext cx="4286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กรมวิชาการ และหน่วยงาน ใน </a:t>
            </a:r>
            <a:r>
              <a:rPr lang="th-TH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สป</a:t>
            </a:r>
            <a:r>
              <a:rPr lang="th-TH" b="1" dirty="0">
                <a:latin typeface="AngsanaUPC" panose="02020603050405020304" pitchFamily="18" charset="-34"/>
                <a:cs typeface="AngsanaUPC" panose="02020603050405020304" pitchFamily="18" charset="-34"/>
              </a:rPr>
              <a:t>.</a:t>
            </a:r>
          </a:p>
        </p:txBody>
      </p:sp>
      <p:sp>
        <p:nvSpPr>
          <p:cNvPr id="58" name="สี่เหลี่ยมผืนผ้า 57"/>
          <p:cNvSpPr/>
          <p:nvPr/>
        </p:nvSpPr>
        <p:spPr>
          <a:xfrm>
            <a:off x="0" y="6426200"/>
            <a:ext cx="9144000" cy="4318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135" name="TextBox 4"/>
          <p:cNvSpPr txBox="1">
            <a:spLocks noChangeArrowheads="1"/>
          </p:cNvSpPr>
          <p:nvPr/>
        </p:nvSpPr>
        <p:spPr bwMode="auto">
          <a:xfrm>
            <a:off x="2928938" y="6426200"/>
            <a:ext cx="37861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b="1">
                <a:latin typeface="AngsanaUPC" panose="02020603050405020304" pitchFamily="18" charset="-34"/>
                <a:cs typeface="AngsanaUPC" panose="02020603050405020304" pitchFamily="18" charset="-34"/>
              </a:rPr>
              <a:t>การขับเคลื่อนระบบตรวจราชการ</a:t>
            </a:r>
          </a:p>
        </p:txBody>
      </p:sp>
      <p:sp>
        <p:nvSpPr>
          <p:cNvPr id="60" name="ลูกศรขึ้น 59"/>
          <p:cNvSpPr/>
          <p:nvPr/>
        </p:nvSpPr>
        <p:spPr>
          <a:xfrm>
            <a:off x="4120390" y="6010679"/>
            <a:ext cx="428625" cy="357188"/>
          </a:xfrm>
          <a:prstGeom prst="upArrow">
            <a:avLst/>
          </a:prstGeom>
          <a:solidFill>
            <a:srgbClr val="00B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1" name="ลูกศรลง 60"/>
          <p:cNvSpPr/>
          <p:nvPr/>
        </p:nvSpPr>
        <p:spPr>
          <a:xfrm>
            <a:off x="4757973" y="6042583"/>
            <a:ext cx="428625" cy="357187"/>
          </a:xfrm>
          <a:prstGeom prst="downArrow">
            <a:avLst/>
          </a:prstGeom>
          <a:solidFill>
            <a:srgbClr val="00B05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622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รูปห้าเหลี่ยม 4"/>
          <p:cNvSpPr/>
          <p:nvPr/>
        </p:nvSpPr>
        <p:spPr>
          <a:xfrm>
            <a:off x="1043608" y="332656"/>
            <a:ext cx="3528392" cy="1008112"/>
          </a:xfrm>
          <a:prstGeom prst="homePlate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ระดับกระทรวง</a:t>
            </a:r>
            <a:endParaRPr lang="th-TH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846790209"/>
              </p:ext>
            </p:extLst>
          </p:nvPr>
        </p:nvGraphicFramePr>
        <p:xfrm>
          <a:off x="863587" y="1628800"/>
          <a:ext cx="7848874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6125447"/>
              </p:ext>
            </p:extLst>
          </p:nvPr>
        </p:nvGraphicFramePr>
        <p:xfrm>
          <a:off x="1043608" y="3789040"/>
          <a:ext cx="7416824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3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284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8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1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60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479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th-TH" sz="3200" b="1" spc="-5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ระดับคะแนน</a:t>
                      </a:r>
                      <a:endParaRPr lang="th-TH" sz="3200" b="1" spc="-5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</a:t>
                      </a:r>
                      <a:endParaRPr lang="th-TH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</a:t>
                      </a:r>
                      <a:endParaRPr lang="th-TH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</a:t>
                      </a:r>
                      <a:endParaRPr lang="th-TH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</a:t>
                      </a:r>
                      <a:endParaRPr lang="th-TH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</a:t>
                      </a:r>
                      <a:endParaRPr lang="th-TH" sz="3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ร้อยละ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50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60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70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75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80</a:t>
                      </a:r>
                      <a:endParaRPr lang="th-TH" sz="3200" b="1" dirty="0">
                        <a:solidFill>
                          <a:schemeClr val="tx1"/>
                        </a:solidFill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เครื่องหมายบั้ง 5"/>
          <p:cNvSpPr/>
          <p:nvPr/>
        </p:nvSpPr>
        <p:spPr>
          <a:xfrm>
            <a:off x="4283968" y="332655"/>
            <a:ext cx="864096" cy="1008113"/>
          </a:xfrm>
          <a:prstGeom prst="chevron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749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รูปห้าเหลี่ยม 4"/>
          <p:cNvSpPr/>
          <p:nvPr/>
        </p:nvSpPr>
        <p:spPr>
          <a:xfrm>
            <a:off x="1125825" y="1124745"/>
            <a:ext cx="3528392" cy="1008112"/>
          </a:xfrm>
          <a:prstGeom prst="homePlate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แบบรายงานผล</a:t>
            </a:r>
            <a:endParaRPr lang="th-TH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814127943"/>
              </p:ext>
            </p:extLst>
          </p:nvPr>
        </p:nvGraphicFramePr>
        <p:xfrm>
          <a:off x="1259632" y="2996952"/>
          <a:ext cx="633670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เครื่องหมายบั้ง 5"/>
          <p:cNvSpPr/>
          <p:nvPr/>
        </p:nvSpPr>
        <p:spPr>
          <a:xfrm>
            <a:off x="4427984" y="1124745"/>
            <a:ext cx="864096" cy="1008113"/>
          </a:xfrm>
          <a:prstGeom prst="chevron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0461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633742" cy="886375"/>
          </a:xfrm>
        </p:spPr>
        <p:txBody>
          <a:bodyPr/>
          <a:lstStyle/>
          <a:p>
            <a:pPr algn="ctr"/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</a:rPr>
              <a:t>กรอบ</a:t>
            </a:r>
            <a:r>
              <a:rPr lang="th-TH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</a:rPr>
              <a:t>การตรวจราชการ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7633742" cy="3593591"/>
          </a:xfrm>
        </p:spPr>
        <p:txBody>
          <a:bodyPr>
            <a:normAutofit/>
          </a:bodyPr>
          <a:lstStyle/>
          <a:p>
            <a:pPr marL="787400" indent="-742950">
              <a:lnSpc>
                <a:spcPts val="3800"/>
              </a:lnSpc>
              <a:buClr>
                <a:schemeClr val="tx1"/>
              </a:buClr>
              <a:buSzPct val="100000"/>
              <a:buFont typeface="Tahoma" pitchFamily="34" charset="0"/>
              <a:buAutoNum type="arabicPeriod"/>
            </a:pPr>
            <a:r>
              <a:rPr lang="th-TH" sz="36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สถาน</a:t>
            </a:r>
            <a:r>
              <a:rPr lang="th-TH" sz="36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การณ์ด้านการพัฒนาบุคลากร</a:t>
            </a:r>
            <a:endParaRPr lang="th-TH" sz="36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  <a:sym typeface="Wingdings" pitchFamily="2" charset="2"/>
            </a:endParaRPr>
          </a:p>
          <a:p>
            <a:pPr marL="787400" indent="-742950">
              <a:lnSpc>
                <a:spcPts val="3800"/>
              </a:lnSpc>
              <a:buClr>
                <a:schemeClr val="tx1"/>
              </a:buClr>
              <a:buSzPct val="100000"/>
              <a:buFont typeface="Tahoma" pitchFamily="34" charset="0"/>
              <a:buAutoNum type="arabicPeriod"/>
            </a:pPr>
            <a:r>
              <a:rPr lang="th-TH" sz="36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เป้าหมายความสำเร็จ / พื้นที่ดำเนินการ</a:t>
            </a:r>
          </a:p>
          <a:p>
            <a:pPr marL="787400" indent="-742950">
              <a:lnSpc>
                <a:spcPts val="3800"/>
              </a:lnSpc>
              <a:buClr>
                <a:schemeClr val="tx1"/>
              </a:buClr>
              <a:buSzPct val="100000"/>
              <a:buFont typeface="Tahoma" pitchFamily="34" charset="0"/>
              <a:buAutoNum type="arabicPeriod"/>
            </a:pPr>
            <a:r>
              <a:rPr lang="th-TH" sz="36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เกณฑ์การบริหารจัดการการพัฒนาบุคลากร</a:t>
            </a:r>
          </a:p>
          <a:p>
            <a:pPr marL="787400" indent="-742950">
              <a:lnSpc>
                <a:spcPts val="3800"/>
              </a:lnSpc>
              <a:buClr>
                <a:schemeClr val="tx1"/>
              </a:buClr>
              <a:buSzPct val="100000"/>
              <a:buFont typeface="Tahoma" pitchFamily="34" charset="0"/>
              <a:buAutoNum type="arabicPeriod"/>
            </a:pPr>
            <a:r>
              <a:rPr lang="th-TH" sz="36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ประเด็นการตรวจราชการที่</a:t>
            </a:r>
            <a:r>
              <a:rPr lang="th-TH" sz="36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มุ่งเน้น/มาตรการ</a:t>
            </a:r>
            <a:r>
              <a:rPr lang="th-TH" sz="36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ดำเนินการที่สำคัญ </a:t>
            </a:r>
          </a:p>
          <a:p>
            <a:pPr marL="787400" indent="-742950">
              <a:lnSpc>
                <a:spcPts val="3800"/>
              </a:lnSpc>
              <a:buClr>
                <a:schemeClr val="tx1"/>
              </a:buClr>
              <a:buSzPct val="100000"/>
              <a:buFont typeface="Tahoma" pitchFamily="34" charset="0"/>
              <a:buAutoNum type="arabicPeriod"/>
            </a:pPr>
            <a:r>
              <a:rPr lang="th-TH" sz="36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ผลลัพธ์ที่ต้องการ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820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633742" cy="958383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h-TH" sz="4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1. สถานการณ์ด้านการพัฒนาบุคลากร</a:t>
            </a:r>
            <a:endParaRPr lang="th-TH" sz="4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633742" cy="4466817"/>
          </a:xfrm>
        </p:spPr>
        <p:txBody>
          <a:bodyPr/>
          <a:lstStyle/>
          <a:p>
            <a:pPr marL="0" indent="0"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1.1 สถานการณ์กำลังคนของกระทรวงสาธารณสุข(</a:t>
            </a:r>
            <a:r>
              <a:rPr lang="en-US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HRP/HRD)</a:t>
            </a:r>
            <a:endParaRPr lang="th-TH" sz="30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lvl="1" indent="0"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 การมีส่วนร่วมของภาคีเครือข่ายเขตสุขภาพ</a:t>
            </a:r>
          </a:p>
          <a:p>
            <a:pPr marL="0" lvl="1" indent="0">
              <a:buNone/>
            </a:pP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 กลไกการประสานความร่วมมือระหว่างหน่วยงาน </a:t>
            </a:r>
            <a:r>
              <a:rPr lang="en-US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HRD </a:t>
            </a:r>
            <a:endParaRPr lang="th-TH" sz="30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lvl="1" indent="0">
              <a:buNone/>
            </a:pP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 หลักสูตร </a:t>
            </a:r>
            <a:r>
              <a:rPr lang="en-US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Supply Driven 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ขาดความร่วมมือระหว่างผู้ผลิตและผู้ใช้</a:t>
            </a:r>
            <a:r>
              <a:rPr lang="en-US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</a:p>
          <a:p>
            <a:pPr marL="0" lvl="1" indent="0">
              <a:buNone/>
            </a:pPr>
            <a:r>
              <a:rPr lang="th-TH" sz="2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  มุ่งพัฒนาความเชี่ยวชาญสายวิชาชีพ</a:t>
            </a:r>
          </a:p>
          <a:p>
            <a:pPr marL="0" lvl="1" indent="0">
              <a:buNone/>
            </a:pP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 ขาดข้อมูลสารสนเทศด้านการพัฒนาบุคลากร</a:t>
            </a:r>
          </a:p>
          <a:p>
            <a:pPr lvl="1"/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39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958383"/>
          </a:xfrm>
          <a:noFill/>
          <a:ln w="28575"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th-TH" sz="54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  <a:sym typeface="Wingdings" pitchFamily="2" charset="2"/>
              </a:rPr>
              <a:t>สถานการณ์ด้านการพัฒนาบุคลากร</a:t>
            </a:r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554471"/>
            <a:ext cx="7633742" cy="4466817"/>
          </a:xfrm>
        </p:spPr>
        <p:txBody>
          <a:bodyPr/>
          <a:lstStyle/>
          <a:p>
            <a:pPr marL="0" lvl="1" indent="0"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1.2</a:t>
            </a: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นโยบายและแนวทางการ</a:t>
            </a: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พัฒนาบุคลากรของกระทรวง</a:t>
            </a:r>
            <a:r>
              <a:rPr lang="th-TH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สาธารณสุข</a:t>
            </a:r>
          </a:p>
          <a:p>
            <a:pPr marL="0" lvl="1" indent="0">
              <a:buNone/>
            </a:pP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- การ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จัดตั้ง </a:t>
            </a:r>
            <a:r>
              <a:rPr lang="en-US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HRD </a:t>
            </a:r>
            <a:r>
              <a:rPr lang="en-US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Center 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ระดับกระทรวง/เขตสุขภาพ/จังหวัด</a:t>
            </a:r>
          </a:p>
          <a:p>
            <a:pPr marL="457200" lvl="1" indent="0">
              <a:buNone/>
            </a:pP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- การพัฒนาฐานระบบข้อมูลบุคลากร    ระดับ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กระทรวง/เขตสุขภาพ/จังหวัด</a:t>
            </a:r>
          </a:p>
          <a:p>
            <a:pPr marL="457200" lvl="1" indent="0">
              <a:buNone/>
            </a:pP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- การกำกับติดตามประเมินผลการพัฒนาบุคลากร    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ระดับกระทรวง/เขตสุขภาพ/จังหวัด</a:t>
            </a:r>
          </a:p>
          <a:p>
            <a:pPr lvl="1"/>
            <a:endParaRPr lang="th-TH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753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2"/>
          <p:cNvSpPr txBox="1">
            <a:spLocks/>
          </p:cNvSpPr>
          <p:nvPr/>
        </p:nvSpPr>
        <p:spPr>
          <a:xfrm>
            <a:off x="284163" y="2895600"/>
            <a:ext cx="8740775" cy="380365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  <a:defRPr/>
            </a:pPr>
            <a:endParaRPr lang="th-TH" sz="1100" b="1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Font typeface="Wingdings 2"/>
              <a:buNone/>
              <a:defRPr/>
            </a:pPr>
            <a:r>
              <a:rPr lang="th-TH" sz="28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พื้นที่ดำเนินการ</a:t>
            </a:r>
          </a:p>
          <a:p>
            <a:pPr marL="0" indent="0">
              <a:buNone/>
              <a:defRPr/>
            </a:pP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ระดับจังหวัด</a:t>
            </a:r>
            <a:r>
              <a:rPr lang="en-US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ผ่านเกณฑ์</a:t>
            </a: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คุณภาพการบริหารจัดการการพัฒนา</a:t>
            </a: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บุคลากร 5 ข้อ</a:t>
            </a:r>
          </a:p>
          <a:p>
            <a:pPr marL="0" indent="0">
              <a:buNone/>
              <a:defRPr/>
            </a:pP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ระดับเขตสุขภาพ</a:t>
            </a:r>
            <a:r>
              <a:rPr lang="en-US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</a:t>
            </a: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ร้อยละ 70 ของ</a:t>
            </a: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จังหวัดในเขตสุขภาพที่ผ่าน</a:t>
            </a: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เกณฑ์ฯ</a:t>
            </a: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60110"/>
          </a:xfr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2. เป้าหมายความสำเร็จ/พื้นที่ดำเนินการ</a:t>
            </a:r>
            <a:endParaRPr lang="th-TH" sz="4800" b="1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25425" y="1236663"/>
            <a:ext cx="8739188" cy="1544265"/>
          </a:xfrm>
          <a:solidFill>
            <a:srgbClr val="CCFF99"/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th-TH" sz="2800" b="1" dirty="0" smtClean="0">
                <a:solidFill>
                  <a:schemeClr val="tx1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เป้าหมายผลสำเร็จ </a:t>
            </a:r>
            <a:r>
              <a:rPr lang="en-US" sz="2800" b="1" dirty="0" smtClean="0">
                <a:solidFill>
                  <a:schemeClr val="tx1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: </a:t>
            </a:r>
          </a:p>
          <a:p>
            <a:pPr marL="0" indent="0">
              <a:buNone/>
              <a:defRPr/>
            </a:pP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ea typeface="Tahoma" pitchFamily="34" charset="0"/>
                <a:cs typeface="AngsanaUPC" panose="02020603050405020304" pitchFamily="18" charset="-34"/>
              </a:rPr>
              <a:t>          </a:t>
            </a:r>
            <a:r>
              <a:rPr lang="th-TH" sz="28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ร้อยละของจังหวัดในเขตสุขภาพที่ผ่านเกณฑ์คุณภาพการบริหารจัดการการพัฒนาบุคลากร </a:t>
            </a:r>
            <a:r>
              <a:rPr lang="th-TH" sz="28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(ตัวชี้วัดกระทรวงตัวที่ 18)</a:t>
            </a:r>
            <a:endParaRPr lang="th-TH" sz="28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128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000" b="1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เกณฑ์</a:t>
            </a:r>
            <a:r>
              <a:rPr lang="th-TH" sz="30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คุณภาพการบริหารจัดการการพัฒนาบุคลากร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endParaRPr lang="th-TH" sz="3000" dirty="0" smtClean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 algn="thaiDist">
              <a:buNone/>
            </a:pP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หมายถึง 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ข้อกำหนด /แนวทาง/ขั้นตอนในการดำเนินการการพัฒนา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บุคลากรที่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จะทำให้หน่วยงานระดับจังหวัดสามารถนำไป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ปฏิบัติ                               ได้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อย่างเป็นระบบ เกิดผลลัพธ์ที่ชัดเจน วัดผลได้ทั้งเชิงปริมาณและคุณภาพ </a:t>
            </a:r>
            <a:r>
              <a:rPr lang="th-TH" sz="3000" dirty="0" smtClean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ประกอบด้วย  5  </a:t>
            </a:r>
            <a:r>
              <a:rPr lang="th-TH" sz="30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ขั้นตอน ดังนี้</a:t>
            </a:r>
            <a:endParaRPr lang="en-US" sz="3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 algn="thaiDist">
              <a:buNone/>
            </a:pPr>
            <a:endParaRPr lang="th-TH" sz="30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  <a:prstDash val="sysDot"/>
          </a:ln>
        </p:spPr>
        <p:txBody>
          <a:bodyPr numCol="1">
            <a:normAutofit/>
          </a:bodyPr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3. เกณฑ์</a:t>
            </a:r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คุณภาพการบริหาร</a:t>
            </a: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จัดการ</a:t>
            </a:r>
            <a:b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การ</a:t>
            </a:r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พัฒนาบุคลากร</a:t>
            </a:r>
            <a:endParaRPr lang="th-TH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3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49" y="260648"/>
            <a:ext cx="7633742" cy="1492132"/>
          </a:xfrm>
          <a:ln w="38100">
            <a:solidFill>
              <a:srgbClr val="00B050"/>
            </a:solidFill>
            <a:prstDash val="sysDash"/>
          </a:ln>
        </p:spPr>
        <p:txBody>
          <a:bodyPr>
            <a:normAutofit fontScale="90000"/>
          </a:bodyPr>
          <a:lstStyle/>
          <a:p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เกณฑ์คุณภาพการบริหารจัดการการพัฒนา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บุคลากร  ประกอบด้วย 5 ขั้นตอน</a:t>
            </a:r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837300311"/>
              </p:ext>
            </p:extLst>
          </p:nvPr>
        </p:nvGraphicFramePr>
        <p:xfrm>
          <a:off x="1403648" y="1874516"/>
          <a:ext cx="6696744" cy="436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7795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7" y="382385"/>
            <a:ext cx="7715825" cy="1492132"/>
          </a:xfrm>
        </p:spPr>
        <p:txBody>
          <a:bodyPr>
            <a:normAutofit fontScale="90000"/>
          </a:bodyPr>
          <a:lstStyle/>
          <a:p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เกณฑ์คุณภาพการบริหารจัดการการพัฒนาบุคลากร</a:t>
            </a:r>
            <a:endParaRPr lang="th-TH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872182392"/>
              </p:ext>
            </p:extLst>
          </p:nvPr>
        </p:nvGraphicFramePr>
        <p:xfrm>
          <a:off x="961272" y="1874517"/>
          <a:ext cx="7693310" cy="4362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7896940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810</TotalTime>
  <Words>1594</Words>
  <Application>Microsoft Office PowerPoint</Application>
  <PresentationFormat>นำเสนอทางหน้าจอ (4:3)</PresentationFormat>
  <Paragraphs>201</Paragraphs>
  <Slides>21</Slides>
  <Notes>7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21</vt:i4>
      </vt:variant>
    </vt:vector>
  </HeadingPairs>
  <TitlesOfParts>
    <vt:vector size="22" baseType="lpstr">
      <vt:lpstr>Badge</vt:lpstr>
      <vt:lpstr>เรื่อง การพัฒนาบุคลากร</vt:lpstr>
      <vt:lpstr>กรอบประเด็นการตรวจราชการ ปี 2559</vt:lpstr>
      <vt:lpstr>กรอบการตรวจราชการ</vt:lpstr>
      <vt:lpstr>1. สถานการณ์ด้านการพัฒนาบุคลากร</vt:lpstr>
      <vt:lpstr>สถานการณ์ด้านการพัฒนาบุคลากร</vt:lpstr>
      <vt:lpstr>2. เป้าหมายความสำเร็จ/พื้นที่ดำเนินการ</vt:lpstr>
      <vt:lpstr>3. เกณฑ์คุณภาพการบริหารจัดการ การพัฒนาบุคลากร</vt:lpstr>
      <vt:lpstr>เกณฑ์คุณภาพการบริหารจัดการการพัฒนาบุคลากร  ประกอบด้วย 5 ขั้นตอน</vt:lpstr>
      <vt:lpstr>เกณฑ์คุณภาพการบริหารจัดการการพัฒนาบุคลากร</vt:lpstr>
      <vt:lpstr>เกณฑ์คุณภาพการบริหารจัดการ การพัฒนาบุคลากร</vt:lpstr>
      <vt:lpstr>เกณฑ์คุณภาพการบริหารจัดการการพัฒนาบุคลากร</vt:lpstr>
      <vt:lpstr>เกณฑ์คุณภาพการบริหารจัดการ การพัฒนาบุคลากร</vt:lpstr>
      <vt:lpstr>4. ประเด็นการตรวจราชการ</vt:lpstr>
      <vt:lpstr>แนวทางการตรวจราชการ</vt:lpstr>
      <vt:lpstr>แนวทางการตรวจราชการ</vt:lpstr>
      <vt:lpstr>แนวทางการตรวจราชการ</vt:lpstr>
      <vt:lpstr>ภาพนิ่ง 17</vt:lpstr>
      <vt:lpstr>ภาพนิ่ง 18</vt:lpstr>
      <vt:lpstr>ภาพนิ่ง 19</vt:lpstr>
      <vt:lpstr>ภาพนิ่ง 20</vt:lpstr>
      <vt:lpstr>ภาพนิ่ง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ตัวชี้วัดที่18: ร้อยละของจังหวัดในเขตสุขภาพที่ผ่านเกณฑ์คุณภาพการบริหารจัดการการพัฒนาบุคลากร</dc:title>
  <dc:creator>Windows User</dc:creator>
  <cp:lastModifiedBy>MoZarD</cp:lastModifiedBy>
  <cp:revision>68</cp:revision>
  <cp:lastPrinted>2015-12-22T08:53:42Z</cp:lastPrinted>
  <dcterms:created xsi:type="dcterms:W3CDTF">2015-11-23T06:53:03Z</dcterms:created>
  <dcterms:modified xsi:type="dcterms:W3CDTF">2016-06-20T01:31:50Z</dcterms:modified>
</cp:coreProperties>
</file>